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13.png" ContentType="image/png"/>
  <Override PartName="/ppt/media/image9.png" ContentType="image/png"/>
  <Override PartName="/ppt/media/image15.jpeg" ContentType="image/jpeg"/>
  <Override PartName="/ppt/media/image14.jpeg" ContentType="image/jpeg"/>
  <Override PartName="/ppt/media/image10.png" ContentType="image/png"/>
  <Override PartName="/ppt/media/image2.jpeg" ContentType="image/jpeg"/>
  <Override PartName="/ppt/media/image3.jpeg" ContentType="image/jpeg"/>
  <Override PartName="/ppt/media/image4.png" ContentType="image/png"/>
  <Override PartName="/ppt/media/image8.jpeg" ContentType="image/jpeg"/>
  <Override PartName="/ppt/media/image5.jpeg" ContentType="image/jpeg"/>
  <Override PartName="/ppt/media/image6.png" ContentType="image/png"/>
  <Override PartName="/ppt/media/image11.png" ContentType="image/png"/>
  <Override PartName="/ppt/media/image1.jpeg" ContentType="image/jpeg"/>
  <Override PartName="/ppt/media/image7.png" ContentType="image/png"/>
  <Override PartName="/ppt/media/image12.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9.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10080625" cy="7559675"/>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15979471-2B24-4BA8-BF27-D4323177C641}"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endParaRPr b="0" lang="en-US" sz="3200" spc="-1" strike="noStrike">
              <a:solidFill>
                <a:srgbClr val="3399ff"/>
              </a:solidFill>
              <a:latin typeface="Source Sans Pro"/>
            </a:endParaRPr>
          </a:p>
        </p:txBody>
      </p:sp>
      <p:sp>
        <p:nvSpPr>
          <p:cNvPr id="28" name="PlaceHolder 2"/>
          <p:cNvSpPr>
            <a:spLocks noGrp="1"/>
          </p:cNvSpPr>
          <p:nvPr>
            <p:ph/>
          </p:nvPr>
        </p:nvSpPr>
        <p:spPr>
          <a:xfrm>
            <a:off x="504000" y="2273040"/>
            <a:ext cx="907164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29" name="PlaceHolder 3"/>
          <p:cNvSpPr>
            <a:spLocks noGrp="1"/>
          </p:cNvSpPr>
          <p:nvPr>
            <p:ph/>
          </p:nvPr>
        </p:nvSpPr>
        <p:spPr>
          <a:xfrm>
            <a:off x="504000" y="4563360"/>
            <a:ext cx="907164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6536FE60-9CD5-486F-B25E-A85430112622}"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endParaRPr b="0" lang="en-US" sz="3200" spc="-1" strike="noStrike">
              <a:solidFill>
                <a:srgbClr val="3399ff"/>
              </a:solidFill>
              <a:latin typeface="Source Sans Pro"/>
            </a:endParaRPr>
          </a:p>
        </p:txBody>
      </p:sp>
      <p:sp>
        <p:nvSpPr>
          <p:cNvPr id="31" name="PlaceHolder 2"/>
          <p:cNvSpPr>
            <a:spLocks noGrp="1"/>
          </p:cNvSpPr>
          <p:nvPr>
            <p:ph/>
          </p:nvPr>
        </p:nvSpPr>
        <p:spPr>
          <a:xfrm>
            <a:off x="504000" y="2273040"/>
            <a:ext cx="442692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32" name="PlaceHolder 3"/>
          <p:cNvSpPr>
            <a:spLocks noGrp="1"/>
          </p:cNvSpPr>
          <p:nvPr>
            <p:ph/>
          </p:nvPr>
        </p:nvSpPr>
        <p:spPr>
          <a:xfrm>
            <a:off x="5152680" y="2273040"/>
            <a:ext cx="442692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33" name="PlaceHolder 4"/>
          <p:cNvSpPr>
            <a:spLocks noGrp="1"/>
          </p:cNvSpPr>
          <p:nvPr>
            <p:ph/>
          </p:nvPr>
        </p:nvSpPr>
        <p:spPr>
          <a:xfrm>
            <a:off x="504000" y="4563360"/>
            <a:ext cx="442692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34" name="PlaceHolder 5"/>
          <p:cNvSpPr>
            <a:spLocks noGrp="1"/>
          </p:cNvSpPr>
          <p:nvPr>
            <p:ph/>
          </p:nvPr>
        </p:nvSpPr>
        <p:spPr>
          <a:xfrm>
            <a:off x="5152680" y="4563360"/>
            <a:ext cx="442692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B811C6A1-5F60-41FC-8AF0-1C6541DD1D47}"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endParaRPr b="0" lang="en-US" sz="3200" spc="-1" strike="noStrike">
              <a:solidFill>
                <a:srgbClr val="3399ff"/>
              </a:solidFill>
              <a:latin typeface="Source Sans Pro"/>
            </a:endParaRPr>
          </a:p>
        </p:txBody>
      </p:sp>
      <p:sp>
        <p:nvSpPr>
          <p:cNvPr id="36" name="PlaceHolder 2"/>
          <p:cNvSpPr>
            <a:spLocks noGrp="1"/>
          </p:cNvSpPr>
          <p:nvPr>
            <p:ph/>
          </p:nvPr>
        </p:nvSpPr>
        <p:spPr>
          <a:xfrm>
            <a:off x="504000" y="2273040"/>
            <a:ext cx="292068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37" name="PlaceHolder 3"/>
          <p:cNvSpPr>
            <a:spLocks noGrp="1"/>
          </p:cNvSpPr>
          <p:nvPr>
            <p:ph/>
          </p:nvPr>
        </p:nvSpPr>
        <p:spPr>
          <a:xfrm>
            <a:off x="3571200" y="2273040"/>
            <a:ext cx="292068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38" name="PlaceHolder 4"/>
          <p:cNvSpPr>
            <a:spLocks noGrp="1"/>
          </p:cNvSpPr>
          <p:nvPr>
            <p:ph/>
          </p:nvPr>
        </p:nvSpPr>
        <p:spPr>
          <a:xfrm>
            <a:off x="6638040" y="2273040"/>
            <a:ext cx="292068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39" name="PlaceHolder 5"/>
          <p:cNvSpPr>
            <a:spLocks noGrp="1"/>
          </p:cNvSpPr>
          <p:nvPr>
            <p:ph/>
          </p:nvPr>
        </p:nvSpPr>
        <p:spPr>
          <a:xfrm>
            <a:off x="504000" y="4563360"/>
            <a:ext cx="292068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40" name="PlaceHolder 6"/>
          <p:cNvSpPr>
            <a:spLocks noGrp="1"/>
          </p:cNvSpPr>
          <p:nvPr>
            <p:ph/>
          </p:nvPr>
        </p:nvSpPr>
        <p:spPr>
          <a:xfrm>
            <a:off x="3571200" y="4563360"/>
            <a:ext cx="292068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41" name="PlaceHolder 7"/>
          <p:cNvSpPr>
            <a:spLocks noGrp="1"/>
          </p:cNvSpPr>
          <p:nvPr>
            <p:ph/>
          </p:nvPr>
        </p:nvSpPr>
        <p:spPr>
          <a:xfrm>
            <a:off x="6638040" y="4563360"/>
            <a:ext cx="292068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89770F88-5E45-4A71-BEDB-3915D63E5516}"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4F8CF60C-6B8D-4F8E-B6FF-AB604A9F68DC}"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endParaRPr b="0" lang="en-US" sz="3200" spc="-1" strike="noStrike">
              <a:solidFill>
                <a:srgbClr val="3399ff"/>
              </a:solidFill>
              <a:latin typeface="Source Sans Pro"/>
            </a:endParaRPr>
          </a:p>
        </p:txBody>
      </p:sp>
      <p:sp>
        <p:nvSpPr>
          <p:cNvPr id="49" name="PlaceHolder 2"/>
          <p:cNvSpPr>
            <a:spLocks noGrp="1"/>
          </p:cNvSpPr>
          <p:nvPr>
            <p:ph type="subTitle"/>
          </p:nvPr>
        </p:nvSpPr>
        <p:spPr>
          <a:xfrm>
            <a:off x="504000" y="2273040"/>
            <a:ext cx="9071640" cy="4384800"/>
          </a:xfrm>
          <a:prstGeom prst="rect">
            <a:avLst/>
          </a:prstGeom>
          <a:noFill/>
          <a:ln w="0">
            <a:noFill/>
          </a:ln>
        </p:spPr>
        <p:txBody>
          <a:bodyPr lIns="0" rIns="0" tIns="0" bIns="0" anchor="ctr">
            <a:noAutofit/>
          </a:bodyPr>
          <a:p>
            <a:pPr algn="ctr">
              <a:buNone/>
            </a:pPr>
            <a:endParaRPr b="0" lang="en-US" sz="3200" spc="-1" strike="noStrike">
              <a:latin typeface="Source Sans Pro"/>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82128CA1-6D7E-442D-807C-663C215DC2A6}"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endParaRPr b="0" lang="en-US" sz="3200" spc="-1" strike="noStrike">
              <a:solidFill>
                <a:srgbClr val="3399ff"/>
              </a:solidFill>
              <a:latin typeface="Source Sans Pro"/>
            </a:endParaRPr>
          </a:p>
        </p:txBody>
      </p:sp>
      <p:sp>
        <p:nvSpPr>
          <p:cNvPr id="51" name="PlaceHolder 2"/>
          <p:cNvSpPr>
            <a:spLocks noGrp="1"/>
          </p:cNvSpPr>
          <p:nvPr>
            <p:ph/>
          </p:nvPr>
        </p:nvSpPr>
        <p:spPr>
          <a:xfrm>
            <a:off x="504000" y="2273040"/>
            <a:ext cx="9071640" cy="438480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C9BFD716-8051-4426-83F0-C289B22C12A6}"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endParaRPr b="0" lang="en-US" sz="3200" spc="-1" strike="noStrike">
              <a:solidFill>
                <a:srgbClr val="3399ff"/>
              </a:solidFill>
              <a:latin typeface="Source Sans Pro"/>
            </a:endParaRPr>
          </a:p>
        </p:txBody>
      </p:sp>
      <p:sp>
        <p:nvSpPr>
          <p:cNvPr id="53" name="PlaceHolder 2"/>
          <p:cNvSpPr>
            <a:spLocks noGrp="1"/>
          </p:cNvSpPr>
          <p:nvPr>
            <p:ph/>
          </p:nvPr>
        </p:nvSpPr>
        <p:spPr>
          <a:xfrm>
            <a:off x="504000" y="2273040"/>
            <a:ext cx="4426920" cy="438480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54" name="PlaceHolder 3"/>
          <p:cNvSpPr>
            <a:spLocks noGrp="1"/>
          </p:cNvSpPr>
          <p:nvPr>
            <p:ph/>
          </p:nvPr>
        </p:nvSpPr>
        <p:spPr>
          <a:xfrm>
            <a:off x="5152680" y="2273040"/>
            <a:ext cx="4426920" cy="438480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B14C9095-CC4A-42AC-9EDE-FF720EAAE29F}"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endParaRPr b="0" lang="en-US" sz="3200" spc="-1" strike="noStrike">
              <a:solidFill>
                <a:srgbClr val="3399ff"/>
              </a:solidFill>
              <a:latin typeface="Source Sans Pro"/>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B59F2278-0C43-4512-972A-DC30B021E9DD}"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504000" y="805320"/>
            <a:ext cx="9071640" cy="5851800"/>
          </a:xfrm>
          <a:prstGeom prst="rect">
            <a:avLst/>
          </a:prstGeom>
          <a:noFill/>
          <a:ln w="0">
            <a:noFill/>
          </a:ln>
        </p:spPr>
        <p:txBody>
          <a:bodyPr lIns="0" rIns="0" tIns="0" bIns="0" anchor="ctr">
            <a:noAutofit/>
          </a:bodyPr>
          <a:p>
            <a:pPr algn="ctr">
              <a:buNone/>
            </a:pPr>
            <a:endParaRPr b="0" lang="en-US" sz="3200" spc="-1" strike="noStrike">
              <a:latin typeface="Source Sans Pro"/>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0B67D552-270A-40EA-8A07-ACFC5C63631F}"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endParaRPr b="0" lang="en-US" sz="3200" spc="-1" strike="noStrike">
              <a:solidFill>
                <a:srgbClr val="3399ff"/>
              </a:solidFill>
              <a:latin typeface="Source Sans Pro"/>
            </a:endParaRPr>
          </a:p>
        </p:txBody>
      </p:sp>
      <p:sp>
        <p:nvSpPr>
          <p:cNvPr id="58" name="PlaceHolder 2"/>
          <p:cNvSpPr>
            <a:spLocks noGrp="1"/>
          </p:cNvSpPr>
          <p:nvPr>
            <p:ph/>
          </p:nvPr>
        </p:nvSpPr>
        <p:spPr>
          <a:xfrm>
            <a:off x="504000" y="2273040"/>
            <a:ext cx="442692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59" name="PlaceHolder 3"/>
          <p:cNvSpPr>
            <a:spLocks noGrp="1"/>
          </p:cNvSpPr>
          <p:nvPr>
            <p:ph/>
          </p:nvPr>
        </p:nvSpPr>
        <p:spPr>
          <a:xfrm>
            <a:off x="5152680" y="2273040"/>
            <a:ext cx="4426920" cy="438480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60" name="PlaceHolder 4"/>
          <p:cNvSpPr>
            <a:spLocks noGrp="1"/>
          </p:cNvSpPr>
          <p:nvPr>
            <p:ph/>
          </p:nvPr>
        </p:nvSpPr>
        <p:spPr>
          <a:xfrm>
            <a:off x="504000" y="4563360"/>
            <a:ext cx="442692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7823658F-1493-4094-93C6-66E1DB891716}"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endParaRPr b="0" lang="en-US" sz="3200" spc="-1" strike="noStrike">
              <a:solidFill>
                <a:srgbClr val="3399ff"/>
              </a:solidFill>
              <a:latin typeface="Source Sans Pro"/>
            </a:endParaRPr>
          </a:p>
        </p:txBody>
      </p:sp>
      <p:sp>
        <p:nvSpPr>
          <p:cNvPr id="7" name="PlaceHolder 2"/>
          <p:cNvSpPr>
            <a:spLocks noGrp="1"/>
          </p:cNvSpPr>
          <p:nvPr>
            <p:ph type="subTitle"/>
          </p:nvPr>
        </p:nvSpPr>
        <p:spPr>
          <a:xfrm>
            <a:off x="504000" y="2273040"/>
            <a:ext cx="9071640" cy="4384800"/>
          </a:xfrm>
          <a:prstGeom prst="rect">
            <a:avLst/>
          </a:prstGeom>
          <a:noFill/>
          <a:ln w="0">
            <a:noFill/>
          </a:ln>
        </p:spPr>
        <p:txBody>
          <a:bodyPr lIns="0" rIns="0" tIns="0" bIns="0" anchor="ctr">
            <a:noAutofit/>
          </a:bodyPr>
          <a:p>
            <a:pPr algn="ctr">
              <a:buNone/>
            </a:pPr>
            <a:endParaRPr b="0" lang="en-US" sz="3200" spc="-1" strike="noStrike">
              <a:latin typeface="Source Sans Pro"/>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4955D129-B9F9-4986-87AE-93C257BA0FB9}"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endParaRPr b="0" lang="en-US" sz="3200" spc="-1" strike="noStrike">
              <a:solidFill>
                <a:srgbClr val="3399ff"/>
              </a:solidFill>
              <a:latin typeface="Source Sans Pro"/>
            </a:endParaRPr>
          </a:p>
        </p:txBody>
      </p:sp>
      <p:sp>
        <p:nvSpPr>
          <p:cNvPr id="62" name="PlaceHolder 2"/>
          <p:cNvSpPr>
            <a:spLocks noGrp="1"/>
          </p:cNvSpPr>
          <p:nvPr>
            <p:ph/>
          </p:nvPr>
        </p:nvSpPr>
        <p:spPr>
          <a:xfrm>
            <a:off x="504000" y="2273040"/>
            <a:ext cx="4426920" cy="438480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63" name="PlaceHolder 3"/>
          <p:cNvSpPr>
            <a:spLocks noGrp="1"/>
          </p:cNvSpPr>
          <p:nvPr>
            <p:ph/>
          </p:nvPr>
        </p:nvSpPr>
        <p:spPr>
          <a:xfrm>
            <a:off x="5152680" y="2273040"/>
            <a:ext cx="442692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64" name="PlaceHolder 4"/>
          <p:cNvSpPr>
            <a:spLocks noGrp="1"/>
          </p:cNvSpPr>
          <p:nvPr>
            <p:ph/>
          </p:nvPr>
        </p:nvSpPr>
        <p:spPr>
          <a:xfrm>
            <a:off x="5152680" y="4563360"/>
            <a:ext cx="442692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1220A5F3-71B5-4B80-91ED-0E5B86F26BBE}"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endParaRPr b="0" lang="en-US" sz="3200" spc="-1" strike="noStrike">
              <a:solidFill>
                <a:srgbClr val="3399ff"/>
              </a:solidFill>
              <a:latin typeface="Source Sans Pro"/>
            </a:endParaRPr>
          </a:p>
        </p:txBody>
      </p:sp>
      <p:sp>
        <p:nvSpPr>
          <p:cNvPr id="66" name="PlaceHolder 2"/>
          <p:cNvSpPr>
            <a:spLocks noGrp="1"/>
          </p:cNvSpPr>
          <p:nvPr>
            <p:ph/>
          </p:nvPr>
        </p:nvSpPr>
        <p:spPr>
          <a:xfrm>
            <a:off x="504000" y="2273040"/>
            <a:ext cx="442692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67" name="PlaceHolder 3"/>
          <p:cNvSpPr>
            <a:spLocks noGrp="1"/>
          </p:cNvSpPr>
          <p:nvPr>
            <p:ph/>
          </p:nvPr>
        </p:nvSpPr>
        <p:spPr>
          <a:xfrm>
            <a:off x="5152680" y="2273040"/>
            <a:ext cx="442692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68" name="PlaceHolder 4"/>
          <p:cNvSpPr>
            <a:spLocks noGrp="1"/>
          </p:cNvSpPr>
          <p:nvPr>
            <p:ph/>
          </p:nvPr>
        </p:nvSpPr>
        <p:spPr>
          <a:xfrm>
            <a:off x="504000" y="4563360"/>
            <a:ext cx="907164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ACCB2401-ABAB-4F97-81CA-C87ACC0E7BB9}"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endParaRPr b="0" lang="en-US" sz="3200" spc="-1" strike="noStrike">
              <a:solidFill>
                <a:srgbClr val="3399ff"/>
              </a:solidFill>
              <a:latin typeface="Source Sans Pro"/>
            </a:endParaRPr>
          </a:p>
        </p:txBody>
      </p:sp>
      <p:sp>
        <p:nvSpPr>
          <p:cNvPr id="70" name="PlaceHolder 2"/>
          <p:cNvSpPr>
            <a:spLocks noGrp="1"/>
          </p:cNvSpPr>
          <p:nvPr>
            <p:ph/>
          </p:nvPr>
        </p:nvSpPr>
        <p:spPr>
          <a:xfrm>
            <a:off x="504000" y="2273040"/>
            <a:ext cx="907164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71" name="PlaceHolder 3"/>
          <p:cNvSpPr>
            <a:spLocks noGrp="1"/>
          </p:cNvSpPr>
          <p:nvPr>
            <p:ph/>
          </p:nvPr>
        </p:nvSpPr>
        <p:spPr>
          <a:xfrm>
            <a:off x="504000" y="4563360"/>
            <a:ext cx="907164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568D65D6-77FA-4D79-8F76-F8676C5EEC5A}"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endParaRPr b="0" lang="en-US" sz="3200" spc="-1" strike="noStrike">
              <a:solidFill>
                <a:srgbClr val="3399ff"/>
              </a:solidFill>
              <a:latin typeface="Source Sans Pro"/>
            </a:endParaRPr>
          </a:p>
        </p:txBody>
      </p:sp>
      <p:sp>
        <p:nvSpPr>
          <p:cNvPr id="73" name="PlaceHolder 2"/>
          <p:cNvSpPr>
            <a:spLocks noGrp="1"/>
          </p:cNvSpPr>
          <p:nvPr>
            <p:ph/>
          </p:nvPr>
        </p:nvSpPr>
        <p:spPr>
          <a:xfrm>
            <a:off x="504000" y="2273040"/>
            <a:ext cx="442692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74" name="PlaceHolder 3"/>
          <p:cNvSpPr>
            <a:spLocks noGrp="1"/>
          </p:cNvSpPr>
          <p:nvPr>
            <p:ph/>
          </p:nvPr>
        </p:nvSpPr>
        <p:spPr>
          <a:xfrm>
            <a:off x="5152680" y="2273040"/>
            <a:ext cx="442692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75" name="PlaceHolder 4"/>
          <p:cNvSpPr>
            <a:spLocks noGrp="1"/>
          </p:cNvSpPr>
          <p:nvPr>
            <p:ph/>
          </p:nvPr>
        </p:nvSpPr>
        <p:spPr>
          <a:xfrm>
            <a:off x="504000" y="4563360"/>
            <a:ext cx="442692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76" name="PlaceHolder 5"/>
          <p:cNvSpPr>
            <a:spLocks noGrp="1"/>
          </p:cNvSpPr>
          <p:nvPr>
            <p:ph/>
          </p:nvPr>
        </p:nvSpPr>
        <p:spPr>
          <a:xfrm>
            <a:off x="5152680" y="4563360"/>
            <a:ext cx="442692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E1A9E92C-D5AC-4FA5-9D54-B207E1F3E2BA}"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endParaRPr b="0" lang="en-US" sz="3200" spc="-1" strike="noStrike">
              <a:solidFill>
                <a:srgbClr val="3399ff"/>
              </a:solidFill>
              <a:latin typeface="Source Sans Pro"/>
            </a:endParaRPr>
          </a:p>
        </p:txBody>
      </p:sp>
      <p:sp>
        <p:nvSpPr>
          <p:cNvPr id="78" name="PlaceHolder 2"/>
          <p:cNvSpPr>
            <a:spLocks noGrp="1"/>
          </p:cNvSpPr>
          <p:nvPr>
            <p:ph/>
          </p:nvPr>
        </p:nvSpPr>
        <p:spPr>
          <a:xfrm>
            <a:off x="504000" y="2273040"/>
            <a:ext cx="292068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79" name="PlaceHolder 3"/>
          <p:cNvSpPr>
            <a:spLocks noGrp="1"/>
          </p:cNvSpPr>
          <p:nvPr>
            <p:ph/>
          </p:nvPr>
        </p:nvSpPr>
        <p:spPr>
          <a:xfrm>
            <a:off x="3571200" y="2273040"/>
            <a:ext cx="292068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80" name="PlaceHolder 4"/>
          <p:cNvSpPr>
            <a:spLocks noGrp="1"/>
          </p:cNvSpPr>
          <p:nvPr>
            <p:ph/>
          </p:nvPr>
        </p:nvSpPr>
        <p:spPr>
          <a:xfrm>
            <a:off x="6638040" y="2273040"/>
            <a:ext cx="292068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81" name="PlaceHolder 5"/>
          <p:cNvSpPr>
            <a:spLocks noGrp="1"/>
          </p:cNvSpPr>
          <p:nvPr>
            <p:ph/>
          </p:nvPr>
        </p:nvSpPr>
        <p:spPr>
          <a:xfrm>
            <a:off x="504000" y="4563360"/>
            <a:ext cx="292068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82" name="PlaceHolder 6"/>
          <p:cNvSpPr>
            <a:spLocks noGrp="1"/>
          </p:cNvSpPr>
          <p:nvPr>
            <p:ph/>
          </p:nvPr>
        </p:nvSpPr>
        <p:spPr>
          <a:xfrm>
            <a:off x="3571200" y="4563360"/>
            <a:ext cx="292068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83" name="PlaceHolder 7"/>
          <p:cNvSpPr>
            <a:spLocks noGrp="1"/>
          </p:cNvSpPr>
          <p:nvPr>
            <p:ph/>
          </p:nvPr>
        </p:nvSpPr>
        <p:spPr>
          <a:xfrm>
            <a:off x="6638040" y="4563360"/>
            <a:ext cx="292068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B41338BB-D068-4538-BD5E-569951FDB958}"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endParaRPr b="0" lang="en-US" sz="3200" spc="-1" strike="noStrike">
              <a:solidFill>
                <a:srgbClr val="3399ff"/>
              </a:solidFill>
              <a:latin typeface="Source Sans Pro"/>
            </a:endParaRPr>
          </a:p>
        </p:txBody>
      </p:sp>
      <p:sp>
        <p:nvSpPr>
          <p:cNvPr id="9" name="PlaceHolder 2"/>
          <p:cNvSpPr>
            <a:spLocks noGrp="1"/>
          </p:cNvSpPr>
          <p:nvPr>
            <p:ph/>
          </p:nvPr>
        </p:nvSpPr>
        <p:spPr>
          <a:xfrm>
            <a:off x="504000" y="2273040"/>
            <a:ext cx="9071640" cy="438480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4D6B3393-6C6A-4EF0-A3F2-9B40C80D58CA}"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endParaRPr b="0" lang="en-US" sz="3200" spc="-1" strike="noStrike">
              <a:solidFill>
                <a:srgbClr val="3399ff"/>
              </a:solidFill>
              <a:latin typeface="Source Sans Pro"/>
            </a:endParaRPr>
          </a:p>
        </p:txBody>
      </p:sp>
      <p:sp>
        <p:nvSpPr>
          <p:cNvPr id="11" name="PlaceHolder 2"/>
          <p:cNvSpPr>
            <a:spLocks noGrp="1"/>
          </p:cNvSpPr>
          <p:nvPr>
            <p:ph/>
          </p:nvPr>
        </p:nvSpPr>
        <p:spPr>
          <a:xfrm>
            <a:off x="504000" y="2273040"/>
            <a:ext cx="4426920" cy="438480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12" name="PlaceHolder 3"/>
          <p:cNvSpPr>
            <a:spLocks noGrp="1"/>
          </p:cNvSpPr>
          <p:nvPr>
            <p:ph/>
          </p:nvPr>
        </p:nvSpPr>
        <p:spPr>
          <a:xfrm>
            <a:off x="5152680" y="2273040"/>
            <a:ext cx="4426920" cy="438480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E4F4FF7B-FCCE-4EE4-B84F-2C725A3A88B4}"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endParaRPr b="0" lang="en-US" sz="3200" spc="-1" strike="noStrike">
              <a:solidFill>
                <a:srgbClr val="3399ff"/>
              </a:solidFill>
              <a:latin typeface="Source Sans Pro"/>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96F71056-0585-4EE0-BA9E-5CD3DC3FD835}"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805320"/>
            <a:ext cx="9071640" cy="5851800"/>
          </a:xfrm>
          <a:prstGeom prst="rect">
            <a:avLst/>
          </a:prstGeom>
          <a:noFill/>
          <a:ln w="0">
            <a:noFill/>
          </a:ln>
        </p:spPr>
        <p:txBody>
          <a:bodyPr lIns="0" rIns="0" tIns="0" bIns="0" anchor="ctr">
            <a:noAutofit/>
          </a:bodyPr>
          <a:p>
            <a:pPr algn="ctr">
              <a:buNone/>
            </a:pPr>
            <a:endParaRPr b="0" lang="en-US" sz="3200" spc="-1" strike="noStrike">
              <a:latin typeface="Source Sans Pro"/>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A6AC9A50-B3D4-4DD3-9F5D-41A7D8859872}"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endParaRPr b="0" lang="en-US" sz="3200" spc="-1" strike="noStrike">
              <a:solidFill>
                <a:srgbClr val="3399ff"/>
              </a:solidFill>
              <a:latin typeface="Source Sans Pro"/>
            </a:endParaRPr>
          </a:p>
        </p:txBody>
      </p:sp>
      <p:sp>
        <p:nvSpPr>
          <p:cNvPr id="16" name="PlaceHolder 2"/>
          <p:cNvSpPr>
            <a:spLocks noGrp="1"/>
          </p:cNvSpPr>
          <p:nvPr>
            <p:ph/>
          </p:nvPr>
        </p:nvSpPr>
        <p:spPr>
          <a:xfrm>
            <a:off x="504000" y="2273040"/>
            <a:ext cx="442692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17" name="PlaceHolder 3"/>
          <p:cNvSpPr>
            <a:spLocks noGrp="1"/>
          </p:cNvSpPr>
          <p:nvPr>
            <p:ph/>
          </p:nvPr>
        </p:nvSpPr>
        <p:spPr>
          <a:xfrm>
            <a:off x="5152680" y="2273040"/>
            <a:ext cx="4426920" cy="438480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18" name="PlaceHolder 4"/>
          <p:cNvSpPr>
            <a:spLocks noGrp="1"/>
          </p:cNvSpPr>
          <p:nvPr>
            <p:ph/>
          </p:nvPr>
        </p:nvSpPr>
        <p:spPr>
          <a:xfrm>
            <a:off x="504000" y="4563360"/>
            <a:ext cx="442692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435F7CA8-CCFE-47AF-AA5D-C3A4C289AE14}"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endParaRPr b="0" lang="en-US" sz="3200" spc="-1" strike="noStrike">
              <a:solidFill>
                <a:srgbClr val="3399ff"/>
              </a:solidFill>
              <a:latin typeface="Source Sans Pro"/>
            </a:endParaRPr>
          </a:p>
        </p:txBody>
      </p:sp>
      <p:sp>
        <p:nvSpPr>
          <p:cNvPr id="20" name="PlaceHolder 2"/>
          <p:cNvSpPr>
            <a:spLocks noGrp="1"/>
          </p:cNvSpPr>
          <p:nvPr>
            <p:ph/>
          </p:nvPr>
        </p:nvSpPr>
        <p:spPr>
          <a:xfrm>
            <a:off x="504000" y="2273040"/>
            <a:ext cx="4426920" cy="438480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21" name="PlaceHolder 3"/>
          <p:cNvSpPr>
            <a:spLocks noGrp="1"/>
          </p:cNvSpPr>
          <p:nvPr>
            <p:ph/>
          </p:nvPr>
        </p:nvSpPr>
        <p:spPr>
          <a:xfrm>
            <a:off x="5152680" y="2273040"/>
            <a:ext cx="442692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22" name="PlaceHolder 4"/>
          <p:cNvSpPr>
            <a:spLocks noGrp="1"/>
          </p:cNvSpPr>
          <p:nvPr>
            <p:ph/>
          </p:nvPr>
        </p:nvSpPr>
        <p:spPr>
          <a:xfrm>
            <a:off x="5152680" y="4563360"/>
            <a:ext cx="442692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82EB3B18-166B-4BF2-B72A-9103B8C774C2}"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endParaRPr b="0" lang="en-US" sz="3200" spc="-1" strike="noStrike">
              <a:solidFill>
                <a:srgbClr val="3399ff"/>
              </a:solidFill>
              <a:latin typeface="Source Sans Pro"/>
            </a:endParaRPr>
          </a:p>
        </p:txBody>
      </p:sp>
      <p:sp>
        <p:nvSpPr>
          <p:cNvPr id="24" name="PlaceHolder 2"/>
          <p:cNvSpPr>
            <a:spLocks noGrp="1"/>
          </p:cNvSpPr>
          <p:nvPr>
            <p:ph/>
          </p:nvPr>
        </p:nvSpPr>
        <p:spPr>
          <a:xfrm>
            <a:off x="504000" y="2273040"/>
            <a:ext cx="442692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25" name="PlaceHolder 3"/>
          <p:cNvSpPr>
            <a:spLocks noGrp="1"/>
          </p:cNvSpPr>
          <p:nvPr>
            <p:ph/>
          </p:nvPr>
        </p:nvSpPr>
        <p:spPr>
          <a:xfrm>
            <a:off x="5152680" y="2273040"/>
            <a:ext cx="442692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26" name="PlaceHolder 4"/>
          <p:cNvSpPr>
            <a:spLocks noGrp="1"/>
          </p:cNvSpPr>
          <p:nvPr>
            <p:ph/>
          </p:nvPr>
        </p:nvSpPr>
        <p:spPr>
          <a:xfrm>
            <a:off x="504000" y="4563360"/>
            <a:ext cx="9071640" cy="2091240"/>
          </a:xfrm>
          <a:prstGeom prst="rect">
            <a:avLst/>
          </a:prstGeom>
          <a:noFill/>
          <a:ln w="0">
            <a:noFill/>
          </a:ln>
        </p:spPr>
        <p:txBody>
          <a:bodyPr lIns="0" rIns="0" tIns="0" bIns="0" anchor="t">
            <a:noAutofit/>
          </a:bodyPr>
          <a:p>
            <a:endParaRPr b="0" lang="en-US" sz="2200" spc="-1" strike="noStrike">
              <a:solidFill>
                <a:srgbClr val="000000"/>
              </a:solidFill>
              <a:latin typeface="Source Sans Pro"/>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AB1733B9-7742-4CD4-BE75-131057F32819}"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 descr=""/>
          <p:cNvPicPr/>
          <p:nvPr/>
        </p:nvPicPr>
        <p:blipFill>
          <a:blip r:embed="rId2"/>
          <a:stretch/>
        </p:blipFill>
        <p:spPr>
          <a:xfrm>
            <a:off x="360" y="360"/>
            <a:ext cx="10058040" cy="7543440"/>
          </a:xfrm>
          <a:prstGeom prst="rect">
            <a:avLst/>
          </a:prstGeom>
          <a:ln w="21600">
            <a:noFill/>
          </a:ln>
        </p:spPr>
      </p:pic>
      <p:sp>
        <p:nvSpPr>
          <p:cNvPr id="1" name="PlaceHolder 1"/>
          <p:cNvSpPr>
            <a:spLocks noGrp="1"/>
          </p:cNvSpPr>
          <p:nvPr>
            <p:ph type="title"/>
          </p:nvPr>
        </p:nvSpPr>
        <p:spPr>
          <a:xfrm>
            <a:off x="3477600" y="2482200"/>
            <a:ext cx="5643000" cy="1353960"/>
          </a:xfrm>
          <a:prstGeom prst="rect">
            <a:avLst/>
          </a:prstGeom>
          <a:noFill/>
          <a:ln w="0">
            <a:noFill/>
          </a:ln>
        </p:spPr>
        <p:txBody>
          <a:bodyPr lIns="0" rIns="0" tIns="0" bIns="0" anchor="ctr">
            <a:noAutofit/>
          </a:bodyPr>
          <a:p>
            <a:pPr algn="r">
              <a:buNone/>
            </a:pPr>
            <a:r>
              <a:rPr b="0" lang="en-US" sz="4400" spc="-1" strike="noStrike">
                <a:solidFill>
                  <a:srgbClr val="ffffff"/>
                </a:solidFill>
                <a:latin typeface="Source Sans Pro"/>
              </a:rPr>
              <a:t>Click to edit the title text format</a:t>
            </a:r>
            <a:endParaRPr b="0" lang="en-US" sz="4400" spc="-1" strike="noStrike">
              <a:solidFill>
                <a:srgbClr val="ffffff"/>
              </a:solidFill>
              <a:latin typeface="Source Sans Pro"/>
            </a:endParaRPr>
          </a:p>
        </p:txBody>
      </p:sp>
      <p:sp>
        <p:nvSpPr>
          <p:cNvPr id="2" name="PlaceHolder 2"/>
          <p:cNvSpPr>
            <a:spLocks noGrp="1"/>
          </p:cNvSpPr>
          <p:nvPr>
            <p:ph type="dt" idx="1"/>
          </p:nvPr>
        </p:nvSpPr>
        <p:spPr>
          <a:xfrm>
            <a:off x="288720" y="6995160"/>
            <a:ext cx="1677600" cy="521280"/>
          </a:xfrm>
          <a:prstGeom prst="rect">
            <a:avLst/>
          </a:prstGeom>
          <a:noFill/>
          <a:ln w="21600">
            <a:noFill/>
          </a:ln>
        </p:spPr>
        <p:txBody>
          <a:bodyPr lIns="0" rIns="0" tIns="0" bIns="0" anchor="t">
            <a:noAutofit/>
          </a:bodyPr>
          <a:lstStyle>
            <a:lvl1pPr>
              <a:defRPr b="0" lang="en-US" sz="1400" spc="-1" strike="noStrike">
                <a:latin typeface="Century Gothic"/>
              </a:defRPr>
            </a:lvl1pPr>
          </a:lstStyle>
          <a:p>
            <a:r>
              <a:rPr b="0" lang="en-US" sz="1400" spc="-1" strike="noStrike">
                <a:latin typeface="Century Gothic"/>
              </a:rPr>
              <a:t>&lt;date/time&gt;</a:t>
            </a:r>
            <a:endParaRPr b="0" lang="en-US" sz="1400" spc="-1" strike="noStrike">
              <a:latin typeface="Century Gothic"/>
            </a:endParaRPr>
          </a:p>
        </p:txBody>
      </p:sp>
      <p:sp>
        <p:nvSpPr>
          <p:cNvPr id="3" name="PlaceHolder 3"/>
          <p:cNvSpPr>
            <a:spLocks noGrp="1"/>
          </p:cNvSpPr>
          <p:nvPr>
            <p:ph type="ftr" idx="2"/>
          </p:nvPr>
        </p:nvSpPr>
        <p:spPr>
          <a:xfrm>
            <a:off x="3948120" y="6995160"/>
            <a:ext cx="2023200" cy="521280"/>
          </a:xfrm>
          <a:prstGeom prst="rect">
            <a:avLst/>
          </a:prstGeom>
          <a:noFill/>
          <a:ln w="21600">
            <a:noFill/>
          </a:ln>
        </p:spPr>
        <p:txBody>
          <a:bodyPr lIns="0" rIns="0" tIns="0" bIns="0" anchor="t">
            <a:noAutofit/>
          </a:bodyPr>
          <a:lstStyle>
            <a:lvl1pPr algn="ctr">
              <a:buNone/>
              <a:defRPr b="0" lang="en-US" sz="1400" spc="-1" strike="noStrike">
                <a:latin typeface="Century Gothic"/>
              </a:defRPr>
            </a:lvl1pPr>
          </a:lstStyle>
          <a:p>
            <a:pPr algn="ctr">
              <a:buNone/>
            </a:pPr>
            <a:r>
              <a:rPr b="0" lang="en-US" sz="1400" spc="-1" strike="noStrike">
                <a:latin typeface="Century Gothic"/>
              </a:rPr>
              <a:t>&lt;footer&gt;</a:t>
            </a:r>
            <a:endParaRPr b="0" lang="en-US" sz="1400" spc="-1" strike="noStrike">
              <a:latin typeface="Century Gothic"/>
            </a:endParaRPr>
          </a:p>
        </p:txBody>
      </p:sp>
      <p:sp>
        <p:nvSpPr>
          <p:cNvPr id="4" name="PlaceHolder 4"/>
          <p:cNvSpPr>
            <a:spLocks noGrp="1"/>
          </p:cNvSpPr>
          <p:nvPr>
            <p:ph type="sldNum" idx="3"/>
          </p:nvPr>
        </p:nvSpPr>
        <p:spPr>
          <a:xfrm>
            <a:off x="7953120" y="6995160"/>
            <a:ext cx="1803240" cy="521280"/>
          </a:xfrm>
          <a:prstGeom prst="rect">
            <a:avLst/>
          </a:prstGeom>
          <a:noFill/>
          <a:ln w="21600">
            <a:noFill/>
          </a:ln>
        </p:spPr>
        <p:txBody>
          <a:bodyPr lIns="0" rIns="0" tIns="0" bIns="0" anchor="t">
            <a:noAutofit/>
          </a:bodyPr>
          <a:lstStyle>
            <a:lvl1pPr algn="r">
              <a:buNone/>
              <a:defRPr b="0" lang="en-US" sz="1400" spc="-1" strike="noStrike">
                <a:latin typeface="Century Gothic"/>
              </a:defRPr>
            </a:lvl1pPr>
          </a:lstStyle>
          <a:p>
            <a:pPr algn="r">
              <a:buNone/>
            </a:pPr>
            <a:fld id="{3F00C183-F23D-42EE-BC78-B43B1105F586}" type="slidenum">
              <a:rPr b="0" lang="en-US" sz="1400" spc="-1" strike="noStrike">
                <a:latin typeface="Century Gothic"/>
              </a:rPr>
              <a:t>&lt;number&gt;</a:t>
            </a:fld>
            <a:endParaRPr b="0" lang="en-US" sz="1400" spc="-1" strike="noStrike">
              <a:latin typeface="Century Gothic"/>
            </a:endParaRPr>
          </a:p>
        </p:txBody>
      </p:sp>
      <p:sp>
        <p:nvSpPr>
          <p:cNvPr id="5" name="PlaceHolder 5"/>
          <p:cNvSpPr>
            <a:spLocks noGrp="1"/>
          </p:cNvSpPr>
          <p:nvPr>
            <p:ph type="body"/>
          </p:nvPr>
        </p:nvSpPr>
        <p:spPr>
          <a:xfrm>
            <a:off x="504000" y="1769040"/>
            <a:ext cx="9071640" cy="4384800"/>
          </a:xfrm>
          <a:prstGeom prst="rect">
            <a:avLst/>
          </a:prstGeom>
          <a:noFill/>
          <a:ln w="0">
            <a:noFill/>
          </a:ln>
        </p:spPr>
        <p:txBody>
          <a:bodyPr lIns="0" rIns="0" tIns="0" bIns="0" anchor="t">
            <a:noAutofit/>
          </a:bodyPr>
          <a:p>
            <a:pPr marL="432000" indent="-324000">
              <a:spcAft>
                <a:spcPts val="1417"/>
              </a:spcAft>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Aft>
                <a:spcPts val="1134"/>
              </a:spcAft>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Aft>
                <a:spcPts val="850"/>
              </a:spcAft>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Aft>
                <a:spcPts val="567"/>
              </a:spcAft>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Aft>
                <a:spcPts val="283"/>
              </a:spcAft>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Aft>
                <a:spcPts val="283"/>
              </a:spcAft>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Aft>
                <a:spcPts val="283"/>
              </a:spcAft>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 name="" descr=""/>
          <p:cNvPicPr/>
          <p:nvPr/>
        </p:nvPicPr>
        <p:blipFill>
          <a:blip r:embed="rId2"/>
          <a:stretch/>
        </p:blipFill>
        <p:spPr>
          <a:xfrm>
            <a:off x="0" y="360"/>
            <a:ext cx="10073160" cy="7543440"/>
          </a:xfrm>
          <a:prstGeom prst="rect">
            <a:avLst/>
          </a:prstGeom>
          <a:ln w="21600">
            <a:noFill/>
          </a:ln>
        </p:spPr>
      </p:pic>
      <p:sp>
        <p:nvSpPr>
          <p:cNvPr id="43"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r>
              <a:rPr b="0" lang="en-US" sz="3200" spc="-1" strike="noStrike">
                <a:solidFill>
                  <a:srgbClr val="3399ff"/>
                </a:solidFill>
                <a:latin typeface="Source Sans Pro"/>
              </a:rPr>
              <a:t>Click to edit the title text format</a:t>
            </a:r>
            <a:endParaRPr b="0" lang="en-US" sz="3200" spc="-1" strike="noStrike">
              <a:solidFill>
                <a:srgbClr val="3399ff"/>
              </a:solidFill>
              <a:latin typeface="Source Sans Pro"/>
            </a:endParaRPr>
          </a:p>
        </p:txBody>
      </p:sp>
      <p:sp>
        <p:nvSpPr>
          <p:cNvPr id="44" name="PlaceHolder 2"/>
          <p:cNvSpPr>
            <a:spLocks noGrp="1"/>
          </p:cNvSpPr>
          <p:nvPr>
            <p:ph type="body"/>
          </p:nvPr>
        </p:nvSpPr>
        <p:spPr>
          <a:xfrm>
            <a:off x="504000" y="2273040"/>
            <a:ext cx="9071640" cy="4384800"/>
          </a:xfrm>
          <a:prstGeom prst="rect">
            <a:avLst/>
          </a:prstGeom>
          <a:noFill/>
          <a:ln w="0">
            <a:noFill/>
          </a:ln>
        </p:spPr>
        <p:txBody>
          <a:bodyPr lIns="0" rIns="0" tIns="0" bIns="0" anchor="t">
            <a:noAutofit/>
          </a:bodyPr>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Click to edit the outline text format</a:t>
            </a:r>
            <a:endParaRPr b="0" lang="en-US" sz="2200" spc="-1" strike="noStrike">
              <a:solidFill>
                <a:srgbClr val="000000"/>
              </a:solidFill>
              <a:latin typeface="Source Sans Pro"/>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Second Outline Level</a:t>
            </a:r>
            <a:endParaRPr b="0" lang="en-US" sz="1800" spc="-1" strike="noStrike">
              <a:solidFill>
                <a:srgbClr val="111111"/>
              </a:solidFill>
              <a:latin typeface="Corbel"/>
            </a:endParaRPr>
          </a:p>
          <a:p>
            <a:pPr lvl="2" marL="1296000" indent="-288000">
              <a:spcAft>
                <a:spcPts val="850"/>
              </a:spcAft>
              <a:buClr>
                <a:srgbClr val="000000"/>
              </a:buClr>
              <a:buSzPct val="45000"/>
              <a:buFont typeface="Wingdings" charset="2"/>
              <a:buChar char=""/>
            </a:pPr>
            <a:r>
              <a:rPr b="0" lang="en-US" sz="1800" spc="-1" strike="noStrike">
                <a:solidFill>
                  <a:srgbClr val="111111"/>
                </a:solidFill>
                <a:latin typeface="Corbel"/>
              </a:rPr>
              <a:t>Third Outline Level</a:t>
            </a:r>
            <a:endParaRPr b="0" lang="en-US" sz="1800" spc="-1" strike="noStrike">
              <a:solidFill>
                <a:srgbClr val="111111"/>
              </a:solidFill>
              <a:latin typeface="Corbel"/>
            </a:endParaRPr>
          </a:p>
          <a:p>
            <a:pPr lvl="3" marL="1728000" indent="-216000">
              <a:spcAft>
                <a:spcPts val="567"/>
              </a:spcAft>
              <a:buClr>
                <a:srgbClr val="000000"/>
              </a:buClr>
              <a:buSzPct val="75000"/>
              <a:buFont typeface="Symbol" charset="2"/>
              <a:buChar char=""/>
            </a:pPr>
            <a:r>
              <a:rPr b="0" lang="en-US" sz="1800" spc="-1" strike="noStrike">
                <a:solidFill>
                  <a:srgbClr val="111111"/>
                </a:solidFill>
                <a:latin typeface="Corbel"/>
              </a:rPr>
              <a:t>Fourth Outline Level</a:t>
            </a:r>
            <a:endParaRPr b="0" lang="en-US" sz="1800" spc="-1" strike="noStrike">
              <a:solidFill>
                <a:srgbClr val="111111"/>
              </a:solidFill>
              <a:latin typeface="Corbel"/>
            </a:endParaRPr>
          </a:p>
          <a:p>
            <a:pPr lvl="4" marL="2160000" indent="-216000">
              <a:spcAft>
                <a:spcPts val="283"/>
              </a:spcAft>
              <a:buClr>
                <a:srgbClr val="000000"/>
              </a:buClr>
              <a:buSzPct val="45000"/>
              <a:buFont typeface="Wingdings" charset="2"/>
              <a:buChar char=""/>
            </a:pPr>
            <a:r>
              <a:rPr b="0" lang="en-US" sz="1800" spc="-1" strike="noStrike">
                <a:solidFill>
                  <a:srgbClr val="111111"/>
                </a:solidFill>
                <a:latin typeface="Corbel"/>
              </a:rPr>
              <a:t>Fifth Outline Level</a:t>
            </a:r>
            <a:endParaRPr b="0" lang="en-US" sz="1800" spc="-1" strike="noStrike">
              <a:solidFill>
                <a:srgbClr val="111111"/>
              </a:solidFill>
              <a:latin typeface="Corbel"/>
            </a:endParaRPr>
          </a:p>
          <a:p>
            <a:pPr lvl="5" marL="2592000" indent="-216000">
              <a:spcAft>
                <a:spcPts val="283"/>
              </a:spcAft>
              <a:buClr>
                <a:srgbClr val="000000"/>
              </a:buClr>
              <a:buSzPct val="45000"/>
              <a:buFont typeface="Wingdings" charset="2"/>
              <a:buChar char=""/>
            </a:pPr>
            <a:r>
              <a:rPr b="0" lang="en-US" sz="1800" spc="-1" strike="noStrike">
                <a:solidFill>
                  <a:srgbClr val="111111"/>
                </a:solidFill>
                <a:latin typeface="Corbel"/>
              </a:rPr>
              <a:t>Sixth Outline Level</a:t>
            </a:r>
            <a:endParaRPr b="0" lang="en-US" sz="1800" spc="-1" strike="noStrike">
              <a:solidFill>
                <a:srgbClr val="111111"/>
              </a:solidFill>
              <a:latin typeface="Corbel"/>
            </a:endParaRPr>
          </a:p>
          <a:p>
            <a:pPr lvl="6" marL="3024000" indent="-216000">
              <a:spcAft>
                <a:spcPts val="283"/>
              </a:spcAft>
              <a:buClr>
                <a:srgbClr val="000000"/>
              </a:buClr>
              <a:buSzPct val="45000"/>
              <a:buFont typeface="Wingdings" charset="2"/>
              <a:buChar char=""/>
            </a:pPr>
            <a:r>
              <a:rPr b="0" lang="en-US" sz="1800" spc="-1" strike="noStrike">
                <a:solidFill>
                  <a:srgbClr val="111111"/>
                </a:solidFill>
                <a:latin typeface="Corbel"/>
              </a:rPr>
              <a:t>Seventh Outline Level</a:t>
            </a:r>
            <a:endParaRPr b="0" lang="en-US" sz="1800" spc="-1" strike="noStrike">
              <a:solidFill>
                <a:srgbClr val="111111"/>
              </a:solidFill>
              <a:latin typeface="Corbel"/>
            </a:endParaRPr>
          </a:p>
        </p:txBody>
      </p:sp>
      <p:sp>
        <p:nvSpPr>
          <p:cNvPr id="45" name="PlaceHolder 3"/>
          <p:cNvSpPr>
            <a:spLocks noGrp="1"/>
          </p:cNvSpPr>
          <p:nvPr>
            <p:ph type="dt" idx="4"/>
          </p:nvPr>
        </p:nvSpPr>
        <p:spPr>
          <a:xfrm>
            <a:off x="288360" y="6995160"/>
            <a:ext cx="1677600" cy="521280"/>
          </a:xfrm>
          <a:prstGeom prst="rect">
            <a:avLst/>
          </a:prstGeom>
          <a:noFill/>
          <a:ln w="21600">
            <a:noFill/>
          </a:ln>
        </p:spPr>
        <p:txBody>
          <a:bodyPr lIns="0" rIns="0" tIns="0" bIns="0" anchor="t">
            <a:noAutofit/>
          </a:bodyPr>
          <a:lstStyle>
            <a:lvl1pPr>
              <a:defRPr b="0" lang="en-US" sz="1400" spc="-1" strike="noStrike">
                <a:latin typeface="Century Gothic"/>
              </a:defRPr>
            </a:lvl1pPr>
          </a:lstStyle>
          <a:p>
            <a:r>
              <a:rPr b="0" lang="en-US" sz="1400" spc="-1" strike="noStrike">
                <a:latin typeface="Century Gothic"/>
              </a:rPr>
              <a:t>&lt;date/time&gt;</a:t>
            </a:r>
            <a:endParaRPr b="0" lang="en-US" sz="1400" spc="-1" strike="noStrike">
              <a:latin typeface="Century Gothic"/>
            </a:endParaRPr>
          </a:p>
        </p:txBody>
      </p:sp>
      <p:sp>
        <p:nvSpPr>
          <p:cNvPr id="46" name="PlaceHolder 4"/>
          <p:cNvSpPr>
            <a:spLocks noGrp="1"/>
          </p:cNvSpPr>
          <p:nvPr>
            <p:ph type="ftr" idx="5"/>
          </p:nvPr>
        </p:nvSpPr>
        <p:spPr>
          <a:xfrm>
            <a:off x="3947760" y="6995160"/>
            <a:ext cx="2023200" cy="521280"/>
          </a:xfrm>
          <a:prstGeom prst="rect">
            <a:avLst/>
          </a:prstGeom>
          <a:noFill/>
          <a:ln w="21600">
            <a:noFill/>
          </a:ln>
        </p:spPr>
        <p:txBody>
          <a:bodyPr lIns="0" rIns="0" tIns="0" bIns="0" anchor="t">
            <a:noAutofit/>
          </a:bodyPr>
          <a:lstStyle>
            <a:lvl1pPr algn="ctr">
              <a:buNone/>
              <a:defRPr b="0" lang="en-US" sz="1400" spc="-1" strike="noStrike">
                <a:latin typeface="Century Gothic"/>
              </a:defRPr>
            </a:lvl1pPr>
          </a:lstStyle>
          <a:p>
            <a:pPr algn="ctr">
              <a:buNone/>
            </a:pPr>
            <a:r>
              <a:rPr b="0" lang="en-US" sz="1400" spc="-1" strike="noStrike">
                <a:latin typeface="Century Gothic"/>
              </a:rPr>
              <a:t>&lt;footer&gt;</a:t>
            </a:r>
            <a:endParaRPr b="0" lang="en-US" sz="1400" spc="-1" strike="noStrike">
              <a:latin typeface="Century Gothic"/>
            </a:endParaRPr>
          </a:p>
        </p:txBody>
      </p:sp>
      <p:sp>
        <p:nvSpPr>
          <p:cNvPr id="47" name="PlaceHolder 5"/>
          <p:cNvSpPr>
            <a:spLocks noGrp="1"/>
          </p:cNvSpPr>
          <p:nvPr>
            <p:ph type="sldNum" idx="6"/>
          </p:nvPr>
        </p:nvSpPr>
        <p:spPr>
          <a:xfrm>
            <a:off x="7952760" y="6995160"/>
            <a:ext cx="1803240" cy="521280"/>
          </a:xfrm>
          <a:prstGeom prst="rect">
            <a:avLst/>
          </a:prstGeom>
          <a:noFill/>
          <a:ln w="21600">
            <a:noFill/>
          </a:ln>
        </p:spPr>
        <p:txBody>
          <a:bodyPr lIns="0" rIns="0" tIns="0" bIns="0" anchor="t">
            <a:noAutofit/>
          </a:bodyPr>
          <a:lstStyle>
            <a:lvl1pPr algn="r">
              <a:buNone/>
              <a:defRPr b="0" lang="en-US" sz="1400" spc="-1" strike="noStrike">
                <a:latin typeface="Century Gothic"/>
              </a:defRPr>
            </a:lvl1pPr>
          </a:lstStyle>
          <a:p>
            <a:pPr algn="r">
              <a:buNone/>
            </a:pPr>
            <a:fld id="{34F3512A-18FD-41A3-9353-688ACCDA21F9}" type="slidenum">
              <a:rPr b="0" lang="en-US" sz="1400" spc="-1" strike="noStrike">
                <a:latin typeface="Century Gothic"/>
              </a:rPr>
              <a:t>&lt;number&gt;</a:t>
            </a:fld>
            <a:endParaRPr b="0" lang="en-US" sz="1400" spc="-1" strike="noStrike">
              <a:latin typeface="Century Gothic"/>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21.xml"/>
</Relationships>
</file>

<file path=ppt/slides/_rels/slide11.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6.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2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2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6.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2743200" y="1600200"/>
            <a:ext cx="6724800" cy="2713320"/>
          </a:xfrm>
          <a:prstGeom prst="rect">
            <a:avLst/>
          </a:prstGeom>
          <a:noFill/>
          <a:ln w="0">
            <a:noFill/>
          </a:ln>
        </p:spPr>
        <p:txBody>
          <a:bodyPr lIns="0" rIns="0" tIns="0" bIns="0" anchor="ctr">
            <a:noAutofit/>
          </a:bodyPr>
          <a:p>
            <a:pPr algn="r">
              <a:buNone/>
            </a:pPr>
            <a:r>
              <a:rPr b="0" lang="en-US" sz="4400" spc="-1" strike="noStrike">
                <a:solidFill>
                  <a:srgbClr val="ffffff"/>
                </a:solidFill>
                <a:latin typeface="Source Sans Pro"/>
              </a:rPr>
              <a:t>Kronos </a:t>
            </a:r>
            <a:r>
              <a:rPr b="0" lang="en-US" sz="4400" spc="-1" strike="noStrike">
                <a:solidFill>
                  <a:srgbClr val="ffffff"/>
                </a:solidFill>
                <a:latin typeface="Source Sans Pro"/>
              </a:rPr>
              <a:t>Incident: </a:t>
            </a:r>
            <a:r>
              <a:rPr b="0" lang="en-US" sz="3600" spc="-1" strike="noStrike">
                <a:solidFill>
                  <a:srgbClr val="ffffff"/>
                </a:solidFill>
                <a:latin typeface="Source Sans Pro"/>
              </a:rPr>
              <a:t>Geospatial-</a:t>
            </a:r>
            <a:r>
              <a:rPr b="0" lang="en-US" sz="3600" spc="-1" strike="noStrike">
                <a:solidFill>
                  <a:srgbClr val="ffffff"/>
                </a:solidFill>
                <a:latin typeface="Source Sans Pro"/>
              </a:rPr>
              <a:t>Temporal </a:t>
            </a:r>
            <a:r>
              <a:rPr b="0" lang="en-US" sz="3600" spc="-1" strike="noStrike">
                <a:solidFill>
                  <a:srgbClr val="ffffff"/>
                </a:solidFill>
                <a:latin typeface="Source Sans Pro"/>
              </a:rPr>
              <a:t>Patterns of </a:t>
            </a:r>
            <a:r>
              <a:rPr b="0" lang="en-US" sz="3600" spc="-1" strike="noStrike">
                <a:solidFill>
                  <a:srgbClr val="ffffff"/>
                </a:solidFill>
                <a:latin typeface="Source Sans Pro"/>
              </a:rPr>
              <a:t>Life Analysis</a:t>
            </a:r>
            <a:endParaRPr b="0" lang="en-US" sz="3600" spc="-1" strike="noStrike">
              <a:solidFill>
                <a:srgbClr val="ffffff"/>
              </a:solidFill>
              <a:latin typeface="Source Sans Pro"/>
            </a:endParaRPr>
          </a:p>
        </p:txBody>
      </p:sp>
      <p:sp>
        <p:nvSpPr>
          <p:cNvPr id="85" name="PlaceHolder 2"/>
          <p:cNvSpPr>
            <a:spLocks noGrp="1"/>
          </p:cNvSpPr>
          <p:nvPr>
            <p:ph type="subTitle"/>
          </p:nvPr>
        </p:nvSpPr>
        <p:spPr>
          <a:xfrm>
            <a:off x="5257800" y="4150800"/>
            <a:ext cx="4210200" cy="2250000"/>
          </a:xfrm>
          <a:prstGeom prst="rect">
            <a:avLst/>
          </a:prstGeom>
          <a:noFill/>
          <a:ln w="0">
            <a:noFill/>
          </a:ln>
        </p:spPr>
        <p:txBody>
          <a:bodyPr lIns="0" rIns="0" tIns="0" bIns="0" anchor="ctr">
            <a:noAutofit/>
          </a:bodyPr>
          <a:p>
            <a:pPr algn="r">
              <a:buNone/>
            </a:pPr>
            <a:r>
              <a:rPr b="1" lang="en-US" sz="2400" spc="-1" strike="noStrike">
                <a:solidFill>
                  <a:srgbClr val="ffffff"/>
                </a:solidFill>
                <a:latin typeface="Source Sans Pro"/>
              </a:rPr>
              <a:t>Corey Vorsanger</a:t>
            </a:r>
            <a:endParaRPr b="0" lang="en-US" sz="2400" spc="-1" strike="noStrike">
              <a:solidFill>
                <a:srgbClr val="ffffff"/>
              </a:solidFill>
              <a:latin typeface="Source Sans Pro"/>
            </a:endParaRPr>
          </a:p>
          <a:p>
            <a:pPr algn="r">
              <a:buNone/>
            </a:pPr>
            <a:r>
              <a:rPr b="0" lang="en-US" sz="2200" spc="-1" strike="noStrike">
                <a:solidFill>
                  <a:srgbClr val="ffffff"/>
                </a:solidFill>
                <a:latin typeface="Source Sans Pro"/>
              </a:rPr>
              <a:t>COMP 4449</a:t>
            </a:r>
            <a:endParaRPr b="0" lang="en-US" sz="2200" spc="-1" strike="noStrike">
              <a:solidFill>
                <a:srgbClr val="ffffff"/>
              </a:solidFill>
              <a:latin typeface="Source Sans Pro"/>
            </a:endParaRPr>
          </a:p>
          <a:p>
            <a:pPr algn="r">
              <a:buNone/>
            </a:pPr>
            <a:r>
              <a:rPr b="0" lang="en-US" sz="2200" spc="-1" strike="noStrike">
                <a:solidFill>
                  <a:srgbClr val="ffffff"/>
                </a:solidFill>
                <a:latin typeface="Source Sans Pro"/>
              </a:rPr>
              <a:t>University of Denver</a:t>
            </a:r>
            <a:endParaRPr b="0" lang="en-US" sz="2200" spc="-1" strike="noStrike">
              <a:solidFill>
                <a:srgbClr val="ffffff"/>
              </a:solidFill>
              <a:latin typeface="Source Sans Pro"/>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r>
              <a:rPr b="0" lang="en-US" sz="3200" spc="-1" strike="noStrike">
                <a:solidFill>
                  <a:srgbClr val="3399ff"/>
                </a:solidFill>
                <a:latin typeface="Source Sans Pro"/>
              </a:rPr>
              <a:t>Purchases Distribution</a:t>
            </a:r>
            <a:endParaRPr b="0" lang="en-US" sz="3200" spc="-1" strike="noStrike">
              <a:solidFill>
                <a:srgbClr val="3399ff"/>
              </a:solidFill>
              <a:latin typeface="Source Sans Pro"/>
            </a:endParaRPr>
          </a:p>
        </p:txBody>
      </p:sp>
      <p:pic>
        <p:nvPicPr>
          <p:cNvPr id="106" name="" descr=""/>
          <p:cNvPicPr/>
          <p:nvPr/>
        </p:nvPicPr>
        <p:blipFill>
          <a:blip r:embed="rId1"/>
          <a:stretch/>
        </p:blipFill>
        <p:spPr>
          <a:xfrm>
            <a:off x="514080" y="2272680"/>
            <a:ext cx="9041040" cy="2091240"/>
          </a:xfrm>
          <a:prstGeom prst="rect">
            <a:avLst/>
          </a:prstGeom>
          <a:ln w="21600">
            <a:noFill/>
          </a:ln>
        </p:spPr>
      </p:pic>
      <p:pic>
        <p:nvPicPr>
          <p:cNvPr id="107" name="" descr=""/>
          <p:cNvPicPr/>
          <p:nvPr/>
        </p:nvPicPr>
        <p:blipFill>
          <a:blip r:embed="rId2"/>
          <a:stretch/>
        </p:blipFill>
        <p:spPr>
          <a:xfrm>
            <a:off x="529200" y="4563000"/>
            <a:ext cx="8995680" cy="2091240"/>
          </a:xfrm>
          <a:prstGeom prst="rect">
            <a:avLst/>
          </a:prstGeom>
          <a:ln w="2160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r>
              <a:rPr b="0" lang="en-US" sz="3200" spc="-1" strike="noStrike">
                <a:solidFill>
                  <a:srgbClr val="3399ff"/>
                </a:solidFill>
                <a:latin typeface="Source Sans Pro"/>
              </a:rPr>
              <a:t>Investigation Process</a:t>
            </a:r>
            <a:endParaRPr b="0" lang="en-US" sz="3200" spc="-1" strike="noStrike">
              <a:solidFill>
                <a:srgbClr val="3399ff"/>
              </a:solidFill>
              <a:latin typeface="Source Sans Pro"/>
            </a:endParaRPr>
          </a:p>
        </p:txBody>
      </p:sp>
      <p:pic>
        <p:nvPicPr>
          <p:cNvPr id="109" name="" descr=""/>
          <p:cNvPicPr/>
          <p:nvPr/>
        </p:nvPicPr>
        <p:blipFill>
          <a:blip r:embed="rId1"/>
          <a:stretch/>
        </p:blipFill>
        <p:spPr>
          <a:xfrm>
            <a:off x="524880" y="2273040"/>
            <a:ext cx="4384800" cy="4384800"/>
          </a:xfrm>
          <a:prstGeom prst="rect">
            <a:avLst/>
          </a:prstGeom>
          <a:ln w="21600">
            <a:noFill/>
          </a:ln>
        </p:spPr>
      </p:pic>
      <p:sp>
        <p:nvSpPr>
          <p:cNvPr id="110" name="PlaceHolder 2"/>
          <p:cNvSpPr>
            <a:spLocks noGrp="1"/>
          </p:cNvSpPr>
          <p:nvPr>
            <p:ph/>
          </p:nvPr>
        </p:nvSpPr>
        <p:spPr>
          <a:xfrm>
            <a:off x="5152680" y="2273040"/>
            <a:ext cx="4426920" cy="4612680"/>
          </a:xfrm>
          <a:prstGeom prst="rect">
            <a:avLst/>
          </a:prstGeom>
          <a:noFill/>
          <a:ln w="0">
            <a:noFill/>
          </a:ln>
        </p:spPr>
        <p:txBody>
          <a:bodyPr lIns="0" rIns="0" tIns="0" bIns="0" anchor="t">
            <a:noAutofit/>
          </a:bodyPr>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This was a very iterative process</a:t>
            </a:r>
            <a:endParaRPr b="0" lang="en-US" sz="2200" spc="-1" strike="noStrike">
              <a:solidFill>
                <a:srgbClr val="000000"/>
              </a:solidFill>
              <a:latin typeface="Source Sans Pro"/>
            </a:endParaRPr>
          </a:p>
          <a:p>
            <a:pPr marL="432000" indent="-324000">
              <a:spcAft>
                <a:spcPts val="1417"/>
              </a:spcAft>
              <a:buClr>
                <a:srgbClr val="000000"/>
              </a:buClr>
              <a:buFont typeface="StarSymbol"/>
              <a:buAutoNum type="arabicParenR"/>
            </a:pPr>
            <a:r>
              <a:rPr b="0" lang="en-US" sz="2200" spc="-1" strike="noStrike">
                <a:solidFill>
                  <a:srgbClr val="000000"/>
                </a:solidFill>
                <a:latin typeface="Source Sans Pro"/>
              </a:rPr>
              <a:t>Initial data analysis</a:t>
            </a:r>
            <a:endParaRPr b="0" lang="en-US" sz="2200" spc="-1" strike="noStrike">
              <a:solidFill>
                <a:srgbClr val="000000"/>
              </a:solidFill>
              <a:latin typeface="Source Sans Pro"/>
            </a:endParaRPr>
          </a:p>
          <a:p>
            <a:pPr lvl="3" marL="864000" indent="-216000">
              <a:spcAft>
                <a:spcPts val="567"/>
              </a:spcAft>
              <a:buClr>
                <a:srgbClr val="000000"/>
              </a:buClr>
              <a:buSzPct val="45000"/>
              <a:buFont typeface="Wingdings" charset="2"/>
              <a:buChar char=""/>
            </a:pPr>
            <a:r>
              <a:rPr b="0" lang="en-US" sz="1800" spc="-1" strike="noStrike">
                <a:solidFill>
                  <a:srgbClr val="111111"/>
                </a:solidFill>
                <a:latin typeface="Corbel"/>
              </a:rPr>
              <a:t>Visualizations, GroupBys</a:t>
            </a:r>
            <a:endParaRPr b="0" lang="en-US" sz="1800" spc="-1" strike="noStrike">
              <a:solidFill>
                <a:srgbClr val="111111"/>
              </a:solidFill>
              <a:latin typeface="Corbel"/>
            </a:endParaRPr>
          </a:p>
          <a:p>
            <a:pPr marL="432000" indent="-324000">
              <a:spcAft>
                <a:spcPts val="1417"/>
              </a:spcAft>
              <a:buClr>
                <a:srgbClr val="000000"/>
              </a:buClr>
              <a:buFont typeface="StarSymbol"/>
              <a:buAutoNum type="arabicParenR"/>
            </a:pPr>
            <a:r>
              <a:rPr b="0" lang="en-US" sz="2200" spc="-1" strike="noStrike">
                <a:solidFill>
                  <a:srgbClr val="000000"/>
                </a:solidFill>
                <a:latin typeface="Source Sans Pro"/>
              </a:rPr>
              <a:t>Feature Engineering</a:t>
            </a:r>
            <a:endParaRPr b="0" lang="en-US" sz="2200" spc="-1" strike="noStrike">
              <a:solidFill>
                <a:srgbClr val="000000"/>
              </a:solidFill>
              <a:latin typeface="Source Sans Pro"/>
            </a:endParaRPr>
          </a:p>
          <a:p>
            <a:pPr lvl="3" marL="864000" indent="-216000">
              <a:spcAft>
                <a:spcPts val="567"/>
              </a:spcAft>
              <a:buClr>
                <a:srgbClr val="000000"/>
              </a:buClr>
              <a:buSzPct val="45000"/>
              <a:buFont typeface="Wingdings" charset="2"/>
              <a:buChar char=""/>
            </a:pPr>
            <a:r>
              <a:rPr b="0" lang="en-US" sz="1800" spc="-1" strike="noStrike">
                <a:solidFill>
                  <a:srgbClr val="111111"/>
                </a:solidFill>
                <a:latin typeface="Corbel"/>
              </a:rPr>
              <a:t>Weekend Flag</a:t>
            </a:r>
            <a:endParaRPr b="0" lang="en-US" sz="1800" spc="-1" strike="noStrike">
              <a:solidFill>
                <a:srgbClr val="111111"/>
              </a:solidFill>
              <a:latin typeface="Corbel"/>
            </a:endParaRPr>
          </a:p>
          <a:p>
            <a:pPr lvl="3" marL="864000" indent="-216000">
              <a:spcAft>
                <a:spcPts val="567"/>
              </a:spcAft>
              <a:buClr>
                <a:srgbClr val="000000"/>
              </a:buClr>
              <a:buSzPct val="45000"/>
              <a:buFont typeface="Wingdings" charset="2"/>
              <a:buChar char=""/>
            </a:pPr>
            <a:r>
              <a:rPr b="0" lang="en-US" sz="1800" spc="-1" strike="noStrike">
                <a:solidFill>
                  <a:srgbClr val="111111"/>
                </a:solidFill>
                <a:latin typeface="Corbel"/>
              </a:rPr>
              <a:t>Aggregate location intervals into 5 minute periods</a:t>
            </a:r>
            <a:endParaRPr b="0" lang="en-US" sz="1800" spc="-1" strike="noStrike">
              <a:solidFill>
                <a:srgbClr val="111111"/>
              </a:solidFill>
              <a:latin typeface="Corbel"/>
            </a:endParaRPr>
          </a:p>
          <a:p>
            <a:pPr marL="432000" indent="-324000">
              <a:spcAft>
                <a:spcPts val="1417"/>
              </a:spcAft>
              <a:buClr>
                <a:srgbClr val="000000"/>
              </a:buClr>
              <a:buFont typeface="StarSymbol"/>
              <a:buAutoNum type="arabicParenR"/>
            </a:pPr>
            <a:r>
              <a:rPr b="0" lang="en-US" sz="2200" spc="-1" strike="noStrike">
                <a:solidFill>
                  <a:srgbClr val="000000"/>
                </a:solidFill>
                <a:latin typeface="Source Sans Pro"/>
              </a:rPr>
              <a:t>Deeper dive into potential answers</a:t>
            </a:r>
            <a:endParaRPr b="0" lang="en-US" sz="2200" spc="-1" strike="noStrike">
              <a:solidFill>
                <a:srgbClr val="000000"/>
              </a:solidFill>
              <a:latin typeface="Source Sans Pro"/>
            </a:endParaRPr>
          </a:p>
          <a:p>
            <a:pPr lvl="3" marL="864000" indent="-216000">
              <a:spcAft>
                <a:spcPts val="567"/>
              </a:spcAft>
              <a:buClr>
                <a:srgbClr val="000000"/>
              </a:buClr>
              <a:buSzPct val="45000"/>
              <a:buFont typeface="Wingdings" charset="2"/>
              <a:buChar char=""/>
            </a:pPr>
            <a:r>
              <a:rPr b="0" lang="en-US" sz="1800" spc="-1" strike="noStrike">
                <a:solidFill>
                  <a:srgbClr val="111111"/>
                </a:solidFill>
                <a:latin typeface="Corbel"/>
              </a:rPr>
              <a:t>LocalOutlier</a:t>
            </a:r>
            <a:r>
              <a:rPr b="0" lang="en-US" sz="1800" spc="-1" strike="noStrike">
                <a:solidFill>
                  <a:srgbClr val="111111"/>
                </a:solidFill>
                <a:latin typeface="Corbel"/>
              </a:rPr>
              <a:t>Factor, Isolating oddities with pandas</a:t>
            </a:r>
            <a:endParaRPr b="0" lang="en-US" sz="1800" spc="-1" strike="noStrike">
              <a:solidFill>
                <a:srgbClr val="111111"/>
              </a:solidFill>
              <a:latin typeface="Corbe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r>
              <a:rPr b="0" lang="en-US" sz="3200" spc="-1" strike="noStrike">
                <a:solidFill>
                  <a:srgbClr val="3399ff"/>
                </a:solidFill>
                <a:latin typeface="Source Sans Pro"/>
              </a:rPr>
              <a:t>Question 1</a:t>
            </a:r>
            <a:endParaRPr b="0" lang="en-US" sz="3200" spc="-1" strike="noStrike">
              <a:solidFill>
                <a:srgbClr val="3399ff"/>
              </a:solidFill>
              <a:latin typeface="Source Sans Pro"/>
            </a:endParaRPr>
          </a:p>
        </p:txBody>
      </p:sp>
      <p:sp>
        <p:nvSpPr>
          <p:cNvPr id="112" name="PlaceHolder 2"/>
          <p:cNvSpPr>
            <a:spLocks noGrp="1"/>
          </p:cNvSpPr>
          <p:nvPr>
            <p:ph type="subTitle"/>
          </p:nvPr>
        </p:nvSpPr>
        <p:spPr>
          <a:xfrm>
            <a:off x="504000" y="2273040"/>
            <a:ext cx="9071640" cy="4384800"/>
          </a:xfrm>
          <a:prstGeom prst="rect">
            <a:avLst/>
          </a:prstGeom>
          <a:noFill/>
          <a:ln w="0">
            <a:noFill/>
          </a:ln>
        </p:spPr>
        <p:txBody>
          <a:bodyPr lIns="0" rIns="0" tIns="0" bIns="0" anchor="ctr">
            <a:noAutofit/>
          </a:bodyPr>
          <a:p>
            <a:pPr marL="432000" indent="-324000">
              <a:spcAft>
                <a:spcPts val="1417"/>
              </a:spcAft>
              <a:buClr>
                <a:srgbClr val="000000"/>
              </a:buClr>
              <a:buFont typeface="StarSymbol"/>
              <a:buAutoNum type="arabicParenR"/>
            </a:pPr>
            <a:r>
              <a:rPr b="0" lang="en-US" sz="3200" spc="-1" strike="noStrike">
                <a:latin typeface="Source Sans Pro"/>
              </a:rPr>
              <a:t>Describe common daily routines for GAStech employees. What does a day in the life of a typical GAStech employee look like?</a:t>
            </a:r>
            <a:endParaRPr b="0" lang="en-US" sz="3200" spc="-1" strike="noStrike">
              <a:latin typeface="Source Sans Pro"/>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r>
              <a:rPr b="0" lang="en-US" sz="3200" spc="-1" strike="noStrike">
                <a:solidFill>
                  <a:srgbClr val="3399ff"/>
                </a:solidFill>
                <a:latin typeface="Source Sans Pro"/>
              </a:rPr>
              <a:t>Daily Lives</a:t>
            </a:r>
            <a:endParaRPr b="0" lang="en-US" sz="3200" spc="-1" strike="noStrike">
              <a:solidFill>
                <a:srgbClr val="3399ff"/>
              </a:solidFill>
              <a:latin typeface="Source Sans Pro"/>
            </a:endParaRPr>
          </a:p>
        </p:txBody>
      </p:sp>
      <p:sp>
        <p:nvSpPr>
          <p:cNvPr id="114" name="PlaceHolder 2"/>
          <p:cNvSpPr>
            <a:spLocks noGrp="1"/>
          </p:cNvSpPr>
          <p:nvPr>
            <p:ph/>
          </p:nvPr>
        </p:nvSpPr>
        <p:spPr>
          <a:xfrm>
            <a:off x="504000" y="2273040"/>
            <a:ext cx="9071640" cy="4772520"/>
          </a:xfrm>
          <a:prstGeom prst="rect">
            <a:avLst/>
          </a:prstGeom>
          <a:noFill/>
          <a:ln w="0">
            <a:noFill/>
          </a:ln>
        </p:spPr>
        <p:txBody>
          <a:bodyPr lIns="0" rIns="0" tIns="0" bIns="0" anchor="t">
            <a:noAutofit/>
          </a:bodyPr>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First step was to try and establish daily typical patterns in the employees lives</a:t>
            </a:r>
            <a:endParaRPr b="0" lang="en-US" sz="2200" spc="-1" strike="noStrike">
              <a:solidFill>
                <a:srgbClr val="000000"/>
              </a:solidFill>
              <a:latin typeface="Source Sans Pro"/>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Extensive use of heatmaps</a:t>
            </a:r>
            <a:endParaRPr b="0" lang="en-US" sz="2200" spc="-1" strike="noStrike">
              <a:solidFill>
                <a:srgbClr val="000000"/>
              </a:solidFill>
              <a:latin typeface="Source Sans Pro"/>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Time-dependent, job type segmentation, and personal </a:t>
            </a:r>
            <a:endParaRPr b="0" lang="en-US" sz="1800" spc="-1" strike="noStrike">
              <a:solidFill>
                <a:srgbClr val="111111"/>
              </a:solidFill>
              <a:latin typeface="Corbel"/>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Look at purchases that happening per hour</a:t>
            </a:r>
            <a:endParaRPr b="0" lang="en-US" sz="2200" spc="-1" strike="noStrike">
              <a:solidFill>
                <a:srgbClr val="000000"/>
              </a:solidFill>
              <a:latin typeface="Source Sans Pro"/>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Abila residents love their coffee!</a:t>
            </a:r>
            <a:endParaRPr b="0" lang="en-US" sz="1800" spc="-1" strike="noStrike">
              <a:solidFill>
                <a:srgbClr val="111111"/>
              </a:solidFill>
              <a:latin typeface="Corbel"/>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Patterns did depend a lot on job title</a:t>
            </a:r>
            <a:endParaRPr b="0" lang="en-US" sz="2200" spc="-1" strike="noStrike">
              <a:solidFill>
                <a:srgbClr val="000000"/>
              </a:solidFill>
              <a:latin typeface="Source Sans Pro"/>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Typical weekday consisted of getting coffee, going to the office, getting lunch, job errands, getting dinner and then home</a:t>
            </a:r>
            <a:endParaRPr b="0" lang="en-US" sz="2200" spc="-1" strike="noStrike">
              <a:solidFill>
                <a:srgbClr val="000000"/>
              </a:solidFill>
              <a:latin typeface="Source Sans Pro"/>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Weekends were a bit more fun with people going to the golf course, the museum, etc.</a:t>
            </a:r>
            <a:endParaRPr b="0" lang="en-US" sz="2200" spc="-1" strike="noStrike">
              <a:solidFill>
                <a:srgbClr val="000000"/>
              </a:solidFill>
              <a:latin typeface="Source Sans Pro"/>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r>
              <a:rPr b="0" lang="en-US" sz="3200" spc="-1" strike="noStrike">
                <a:solidFill>
                  <a:srgbClr val="3399ff"/>
                </a:solidFill>
                <a:latin typeface="Source Sans Pro"/>
              </a:rPr>
              <a:t>Job Type Heatmap</a:t>
            </a:r>
            <a:endParaRPr b="0" lang="en-US" sz="3200" spc="-1" strike="noStrike">
              <a:solidFill>
                <a:srgbClr val="3399ff"/>
              </a:solidFill>
              <a:latin typeface="Source Sans Pro"/>
            </a:endParaRPr>
          </a:p>
        </p:txBody>
      </p:sp>
      <p:pic>
        <p:nvPicPr>
          <p:cNvPr id="116" name="" descr=""/>
          <p:cNvPicPr/>
          <p:nvPr/>
        </p:nvPicPr>
        <p:blipFill>
          <a:blip r:embed="rId1"/>
          <a:stretch/>
        </p:blipFill>
        <p:spPr>
          <a:xfrm>
            <a:off x="32760" y="2441880"/>
            <a:ext cx="3167640" cy="1901520"/>
          </a:xfrm>
          <a:prstGeom prst="rect">
            <a:avLst/>
          </a:prstGeom>
          <a:ln w="21600">
            <a:noFill/>
          </a:ln>
        </p:spPr>
      </p:pic>
      <p:pic>
        <p:nvPicPr>
          <p:cNvPr id="117" name="" descr=""/>
          <p:cNvPicPr/>
          <p:nvPr/>
        </p:nvPicPr>
        <p:blipFill>
          <a:blip r:embed="rId2"/>
          <a:stretch/>
        </p:blipFill>
        <p:spPr>
          <a:xfrm>
            <a:off x="3424320" y="2441160"/>
            <a:ext cx="3166200" cy="1902240"/>
          </a:xfrm>
          <a:prstGeom prst="rect">
            <a:avLst/>
          </a:prstGeom>
          <a:ln w="21600">
            <a:noFill/>
          </a:ln>
        </p:spPr>
      </p:pic>
      <p:pic>
        <p:nvPicPr>
          <p:cNvPr id="118" name="" descr=""/>
          <p:cNvPicPr/>
          <p:nvPr/>
        </p:nvPicPr>
        <p:blipFill>
          <a:blip r:embed="rId3"/>
          <a:stretch/>
        </p:blipFill>
        <p:spPr>
          <a:xfrm>
            <a:off x="6858000" y="2442600"/>
            <a:ext cx="3169080" cy="1900800"/>
          </a:xfrm>
          <a:prstGeom prst="rect">
            <a:avLst/>
          </a:prstGeom>
          <a:ln w="21600">
            <a:noFill/>
          </a:ln>
        </p:spPr>
      </p:pic>
      <p:pic>
        <p:nvPicPr>
          <p:cNvPr id="119" name="" descr=""/>
          <p:cNvPicPr/>
          <p:nvPr/>
        </p:nvPicPr>
        <p:blipFill>
          <a:blip r:embed="rId4"/>
          <a:stretch/>
        </p:blipFill>
        <p:spPr>
          <a:xfrm>
            <a:off x="1143000" y="4959360"/>
            <a:ext cx="3537360" cy="2127240"/>
          </a:xfrm>
          <a:prstGeom prst="rect">
            <a:avLst/>
          </a:prstGeom>
          <a:ln w="21600">
            <a:noFill/>
          </a:ln>
        </p:spPr>
      </p:pic>
      <p:pic>
        <p:nvPicPr>
          <p:cNvPr id="120" name="" descr=""/>
          <p:cNvPicPr/>
          <p:nvPr/>
        </p:nvPicPr>
        <p:blipFill>
          <a:blip r:embed="rId5"/>
          <a:stretch/>
        </p:blipFill>
        <p:spPr>
          <a:xfrm>
            <a:off x="5715000" y="4959360"/>
            <a:ext cx="3538080" cy="2127240"/>
          </a:xfrm>
          <a:prstGeom prst="rect">
            <a:avLst/>
          </a:prstGeom>
          <a:ln w="21600">
            <a:noFill/>
          </a:ln>
        </p:spPr>
      </p:pic>
      <p:sp>
        <p:nvSpPr>
          <p:cNvPr id="121" name=""/>
          <p:cNvSpPr txBox="1"/>
          <p:nvPr/>
        </p:nvSpPr>
        <p:spPr>
          <a:xfrm>
            <a:off x="5715000" y="7086600"/>
            <a:ext cx="3429000" cy="346320"/>
          </a:xfrm>
          <a:prstGeom prst="rect">
            <a:avLst/>
          </a:prstGeom>
          <a:noFill/>
          <a:ln w="21600">
            <a:noFill/>
          </a:ln>
        </p:spPr>
        <p:txBody>
          <a:bodyPr lIns="90000" rIns="90000" tIns="45000" bIns="45000" anchor="t">
            <a:noAutofit/>
          </a:bodyPr>
          <a:p>
            <a:pPr algn="ctr">
              <a:buNone/>
            </a:pPr>
            <a:r>
              <a:rPr b="0" lang="en-US" sz="1800" spc="-1" strike="noStrike">
                <a:latin typeface="Arial"/>
              </a:rPr>
              <a:t>Facilities</a:t>
            </a:r>
            <a:endParaRPr b="0" lang="en-US" sz="1800" spc="-1" strike="noStrike">
              <a:latin typeface="Arial"/>
            </a:endParaRPr>
          </a:p>
        </p:txBody>
      </p:sp>
      <p:sp>
        <p:nvSpPr>
          <p:cNvPr id="122" name=""/>
          <p:cNvSpPr txBox="1"/>
          <p:nvPr/>
        </p:nvSpPr>
        <p:spPr>
          <a:xfrm>
            <a:off x="6858000" y="4343400"/>
            <a:ext cx="3167640" cy="346320"/>
          </a:xfrm>
          <a:prstGeom prst="rect">
            <a:avLst/>
          </a:prstGeom>
          <a:noFill/>
          <a:ln w="21600">
            <a:noFill/>
          </a:ln>
        </p:spPr>
        <p:txBody>
          <a:bodyPr lIns="90000" rIns="90000" tIns="45000" bIns="45000" anchor="t">
            <a:noAutofit/>
          </a:bodyPr>
          <a:p>
            <a:pPr algn="ctr">
              <a:buNone/>
            </a:pPr>
            <a:r>
              <a:rPr b="0" lang="en-US" sz="1800" spc="-1" strike="noStrike">
                <a:latin typeface="Arial"/>
              </a:rPr>
              <a:t>Security</a:t>
            </a:r>
            <a:endParaRPr b="0" lang="en-US" sz="1800" spc="-1" strike="noStrike">
              <a:latin typeface="Arial"/>
            </a:endParaRPr>
          </a:p>
        </p:txBody>
      </p:sp>
      <p:sp>
        <p:nvSpPr>
          <p:cNvPr id="123" name=""/>
          <p:cNvSpPr txBox="1"/>
          <p:nvPr/>
        </p:nvSpPr>
        <p:spPr>
          <a:xfrm>
            <a:off x="3422880" y="4343400"/>
            <a:ext cx="3167640" cy="346320"/>
          </a:xfrm>
          <a:prstGeom prst="rect">
            <a:avLst/>
          </a:prstGeom>
          <a:noFill/>
          <a:ln w="21600">
            <a:noFill/>
          </a:ln>
        </p:spPr>
        <p:txBody>
          <a:bodyPr lIns="90000" rIns="90000" tIns="45000" bIns="45000" anchor="t">
            <a:noAutofit/>
          </a:bodyPr>
          <a:p>
            <a:pPr algn="ctr">
              <a:buNone/>
            </a:pPr>
            <a:r>
              <a:rPr b="0" lang="en-US" sz="1800" spc="-1" strike="noStrike">
                <a:latin typeface="Arial"/>
              </a:rPr>
              <a:t>Engineering</a:t>
            </a:r>
            <a:endParaRPr b="0" lang="en-US" sz="1800" spc="-1" strike="noStrike">
              <a:latin typeface="Arial"/>
            </a:endParaRPr>
          </a:p>
        </p:txBody>
      </p:sp>
      <p:sp>
        <p:nvSpPr>
          <p:cNvPr id="124" name=""/>
          <p:cNvSpPr txBox="1"/>
          <p:nvPr/>
        </p:nvSpPr>
        <p:spPr>
          <a:xfrm>
            <a:off x="1175760" y="7086600"/>
            <a:ext cx="3396240" cy="346320"/>
          </a:xfrm>
          <a:prstGeom prst="rect">
            <a:avLst/>
          </a:prstGeom>
          <a:noFill/>
          <a:ln w="21600">
            <a:noFill/>
          </a:ln>
        </p:spPr>
        <p:txBody>
          <a:bodyPr lIns="90000" rIns="90000" tIns="45000" bIns="45000" anchor="t">
            <a:noAutofit/>
          </a:bodyPr>
          <a:p>
            <a:pPr algn="ctr">
              <a:buNone/>
            </a:pPr>
            <a:r>
              <a:rPr b="0" lang="en-US" sz="1800" spc="-1" strike="noStrike">
                <a:latin typeface="Arial"/>
              </a:rPr>
              <a:t>Information Technology</a:t>
            </a:r>
            <a:endParaRPr b="0" lang="en-US" sz="1800" spc="-1" strike="noStrike">
              <a:latin typeface="Arial"/>
            </a:endParaRPr>
          </a:p>
        </p:txBody>
      </p:sp>
      <p:sp>
        <p:nvSpPr>
          <p:cNvPr id="125" name=""/>
          <p:cNvSpPr txBox="1"/>
          <p:nvPr/>
        </p:nvSpPr>
        <p:spPr>
          <a:xfrm>
            <a:off x="33120" y="4343400"/>
            <a:ext cx="3167640" cy="346320"/>
          </a:xfrm>
          <a:prstGeom prst="rect">
            <a:avLst/>
          </a:prstGeom>
          <a:noFill/>
          <a:ln w="21600">
            <a:noFill/>
          </a:ln>
        </p:spPr>
        <p:txBody>
          <a:bodyPr lIns="90000" rIns="90000" tIns="45000" bIns="45000" anchor="t">
            <a:noAutofit/>
          </a:bodyPr>
          <a:p>
            <a:pPr algn="ctr">
              <a:buNone/>
            </a:pPr>
            <a:r>
              <a:rPr b="0" lang="en-US" sz="1800" spc="-1" strike="noStrike">
                <a:latin typeface="Arial"/>
              </a:rPr>
              <a:t>Executive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r>
              <a:rPr b="0" lang="en-US" sz="3200" spc="-1" strike="noStrike">
                <a:solidFill>
                  <a:srgbClr val="3399ff"/>
                </a:solidFill>
                <a:latin typeface="Source Sans Pro"/>
              </a:rPr>
              <a:t>Facilities Time Dependent HeatMap</a:t>
            </a:r>
            <a:endParaRPr b="0" lang="en-US" sz="3200" spc="-1" strike="noStrike">
              <a:solidFill>
                <a:srgbClr val="3399ff"/>
              </a:solidFill>
              <a:latin typeface="Source Sans Pro"/>
            </a:endParaRPr>
          </a:p>
        </p:txBody>
      </p:sp>
      <p:sp>
        <p:nvSpPr>
          <p:cNvPr id="127" name="PlaceHolder 2"/>
          <p:cNvSpPr>
            <a:spLocks noGrp="1"/>
          </p:cNvSpPr>
          <p:nvPr>
            <p:ph type="subTitle"/>
          </p:nvPr>
        </p:nvSpPr>
        <p:spPr>
          <a:xfrm>
            <a:off x="504000" y="2273040"/>
            <a:ext cx="9071640" cy="4384800"/>
          </a:xfrm>
          <a:prstGeom prst="rect">
            <a:avLst/>
          </a:prstGeom>
          <a:noFill/>
          <a:ln w="0">
            <a:noFill/>
          </a:ln>
        </p:spPr>
        <p:txBody>
          <a:bodyPr lIns="0" rIns="0" tIns="0" bIns="0" anchor="ctr">
            <a:noAutofit/>
          </a:bodyPr>
          <a:p>
            <a:pPr algn="ctr">
              <a:buNone/>
            </a:pPr>
            <a:r>
              <a:rPr b="0" lang="en-US" sz="3200" spc="-1" strike="noStrike">
                <a:latin typeface="Source Sans Pro"/>
              </a:rPr>
              <a:t>Facilities Heatmap</a:t>
            </a:r>
            <a:endParaRPr b="0" lang="en-US" sz="3200" spc="-1" strike="noStrike">
              <a:latin typeface="Source Sans Pro"/>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504000" y="698040"/>
            <a:ext cx="9071640" cy="1476720"/>
          </a:xfrm>
          <a:prstGeom prst="rect">
            <a:avLst/>
          </a:prstGeom>
          <a:noFill/>
          <a:ln w="0">
            <a:noFill/>
          </a:ln>
        </p:spPr>
        <p:txBody>
          <a:bodyPr lIns="0" rIns="0" tIns="0" bIns="0" anchor="ctr">
            <a:noAutofit/>
          </a:bodyPr>
          <a:p>
            <a:br>
              <a:rPr sz="3200"/>
            </a:br>
            <a:r>
              <a:rPr b="0" lang="en-US" sz="3200" spc="-1" strike="noStrike">
                <a:solidFill>
                  <a:srgbClr val="3399ff"/>
                </a:solidFill>
                <a:latin typeface="Source Sans Pro"/>
              </a:rPr>
              <a:t>Question 2</a:t>
            </a:r>
            <a:br>
              <a:rPr sz="3200"/>
            </a:br>
            <a:endParaRPr b="0" lang="en-US" sz="3200" spc="-1" strike="noStrike">
              <a:solidFill>
                <a:srgbClr val="3399ff"/>
              </a:solidFill>
              <a:latin typeface="Source Sans Pro"/>
            </a:endParaRPr>
          </a:p>
        </p:txBody>
      </p:sp>
      <p:sp>
        <p:nvSpPr>
          <p:cNvPr id="129" name="PlaceHolder 2"/>
          <p:cNvSpPr>
            <a:spLocks noGrp="1"/>
          </p:cNvSpPr>
          <p:nvPr>
            <p:ph type="subTitle"/>
          </p:nvPr>
        </p:nvSpPr>
        <p:spPr>
          <a:xfrm>
            <a:off x="504000" y="2273040"/>
            <a:ext cx="9071640" cy="4384800"/>
          </a:xfrm>
          <a:prstGeom prst="rect">
            <a:avLst/>
          </a:prstGeom>
          <a:noFill/>
          <a:ln w="0">
            <a:noFill/>
          </a:ln>
        </p:spPr>
        <p:txBody>
          <a:bodyPr lIns="0" rIns="0" tIns="0" bIns="0" anchor="ctr">
            <a:noAutofit/>
          </a:bodyPr>
          <a:p>
            <a:pPr marL="432000" indent="-324000">
              <a:spcAft>
                <a:spcPts val="1417"/>
              </a:spcAft>
              <a:buClr>
                <a:srgbClr val="000000"/>
              </a:buClr>
              <a:buFont typeface="StarSymbol"/>
              <a:buAutoNum type="arabicParenR"/>
            </a:pPr>
            <a:r>
              <a:rPr b="0" lang="en-US" sz="3200" spc="-1" strike="noStrike">
                <a:latin typeface="Source Sans Pro"/>
              </a:rPr>
              <a:t>Identify up to twelve unusual events or patterns that you see in the data.</a:t>
            </a:r>
            <a:endParaRPr b="0" lang="en-US" sz="3200" spc="-1" strike="noStrike">
              <a:latin typeface="Source Sans Pro"/>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r>
              <a:rPr b="0" lang="en-US" sz="3200" spc="-1" strike="noStrike">
                <a:solidFill>
                  <a:srgbClr val="3399ff"/>
                </a:solidFill>
                <a:latin typeface="Source Sans Pro"/>
              </a:rPr>
              <a:t>How?</a:t>
            </a:r>
            <a:endParaRPr b="0" lang="en-US" sz="3200" spc="-1" strike="noStrike">
              <a:solidFill>
                <a:srgbClr val="3399ff"/>
              </a:solidFill>
              <a:latin typeface="Source Sans Pro"/>
            </a:endParaRPr>
          </a:p>
        </p:txBody>
      </p:sp>
      <p:sp>
        <p:nvSpPr>
          <p:cNvPr id="131" name="PlaceHolder 2"/>
          <p:cNvSpPr>
            <a:spLocks noGrp="1"/>
          </p:cNvSpPr>
          <p:nvPr>
            <p:ph/>
          </p:nvPr>
        </p:nvSpPr>
        <p:spPr>
          <a:xfrm>
            <a:off x="504000" y="2273040"/>
            <a:ext cx="9071640" cy="4911480"/>
          </a:xfrm>
          <a:prstGeom prst="rect">
            <a:avLst/>
          </a:prstGeom>
          <a:noFill/>
          <a:ln w="0">
            <a:noFill/>
          </a:ln>
        </p:spPr>
        <p:txBody>
          <a:bodyPr lIns="0" rIns="0" tIns="0" bIns="0" anchor="t">
            <a:noAutofit/>
          </a:bodyPr>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There were a total 12 of potential suspects found</a:t>
            </a:r>
            <a:endParaRPr b="0" lang="en-US" sz="2200" spc="-1" strike="noStrike">
              <a:solidFill>
                <a:srgbClr val="000000"/>
              </a:solidFill>
              <a:latin typeface="Source Sans Pro"/>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Done through finding abnormalities in locations and </a:t>
            </a:r>
            <a:r>
              <a:rPr b="1" lang="en-US" sz="2200" spc="-1" strike="noStrike">
                <a:solidFill>
                  <a:srgbClr val="000000"/>
                </a:solidFill>
                <a:latin typeface="Source Sans Pro"/>
              </a:rPr>
              <a:t>purchases</a:t>
            </a:r>
            <a:endParaRPr b="0" lang="en-US" sz="2200" spc="-1" strike="noStrike">
              <a:solidFill>
                <a:srgbClr val="000000"/>
              </a:solidFill>
              <a:latin typeface="Source Sans Pro"/>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Mostly done through three avenues</a:t>
            </a:r>
            <a:endParaRPr b="0" lang="en-US" sz="2200" spc="-1" strike="noStrike">
              <a:solidFill>
                <a:srgbClr val="000000"/>
              </a:solidFill>
              <a:latin typeface="Source Sans Pro"/>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LocalOutlierFactor: KNN based algorithm to find outliers</a:t>
            </a:r>
            <a:endParaRPr b="0" lang="en-US" sz="1800" spc="-1" strike="noStrike">
              <a:solidFill>
                <a:srgbClr val="111111"/>
              </a:solidFill>
              <a:latin typeface="Corbel"/>
            </a:endParaRPr>
          </a:p>
          <a:p>
            <a:pPr lvl="2" marL="1296000" indent="-288000">
              <a:spcAft>
                <a:spcPts val="850"/>
              </a:spcAft>
              <a:buClr>
                <a:srgbClr val="000000"/>
              </a:buClr>
              <a:buSzPct val="45000"/>
              <a:buFont typeface="Wingdings" charset="2"/>
              <a:buChar char=""/>
            </a:pPr>
            <a:r>
              <a:rPr b="0" lang="en-US" sz="1800" spc="-1" strike="noStrike">
                <a:solidFill>
                  <a:srgbClr val="111111"/>
                </a:solidFill>
                <a:latin typeface="Corbel"/>
              </a:rPr>
              <a:t>skleanrn.neighbors.LocalOutlierFactor</a:t>
            </a:r>
            <a:endParaRPr b="0" lang="en-US" sz="1800" spc="-1" strike="noStrike">
              <a:solidFill>
                <a:srgbClr val="111111"/>
              </a:solidFill>
              <a:latin typeface="Corbel"/>
            </a:endParaRPr>
          </a:p>
          <a:p>
            <a:pPr lvl="2" marL="1296000" indent="-288000">
              <a:spcAft>
                <a:spcPts val="850"/>
              </a:spcAft>
              <a:buClr>
                <a:srgbClr val="000000"/>
              </a:buClr>
              <a:buSzPct val="45000"/>
              <a:buFont typeface="Wingdings" charset="2"/>
              <a:buChar char=""/>
            </a:pPr>
            <a:r>
              <a:rPr b="0" lang="en-US" sz="1800" spc="-1" strike="noStrike">
                <a:solidFill>
                  <a:srgbClr val="111111"/>
                </a:solidFill>
                <a:latin typeface="Corbel"/>
              </a:rPr>
              <a:t>Uses density calculations to compare a point to its neighbors, densities that are substantially lower are considered outliers</a:t>
            </a:r>
            <a:endParaRPr b="0" lang="en-US" sz="1800" spc="-1" strike="noStrike">
              <a:solidFill>
                <a:srgbClr val="111111"/>
              </a:solidFill>
              <a:latin typeface="Corbel"/>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Investigation of heatmaps (time dependent, per person, per job type)</a:t>
            </a:r>
            <a:endParaRPr b="0" lang="en-US" sz="1800" spc="-1" strike="noStrike">
              <a:solidFill>
                <a:srgbClr val="111111"/>
              </a:solidFill>
              <a:latin typeface="Corbel"/>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Pandas functionality</a:t>
            </a:r>
            <a:endParaRPr b="0" lang="en-US" sz="1800" spc="-1" strike="noStrike">
              <a:solidFill>
                <a:srgbClr val="111111"/>
              </a:solidFill>
              <a:latin typeface="Corbel"/>
            </a:endParaRPr>
          </a:p>
          <a:p>
            <a:pPr lvl="2" marL="1296000" indent="-288000">
              <a:spcAft>
                <a:spcPts val="850"/>
              </a:spcAft>
              <a:buClr>
                <a:srgbClr val="000000"/>
              </a:buClr>
              <a:buSzPct val="45000"/>
              <a:buFont typeface="Wingdings" charset="2"/>
              <a:buChar char=""/>
            </a:pPr>
            <a:r>
              <a:rPr b="0" lang="en-US" sz="1800" spc="-1" strike="noStrike">
                <a:solidFill>
                  <a:srgbClr val="111111"/>
                </a:solidFill>
                <a:latin typeface="Corbel"/>
              </a:rPr>
              <a:t>Groupbys and mean/median/std calculations</a:t>
            </a:r>
            <a:endParaRPr b="0" lang="en-US" sz="1800" spc="-1" strike="noStrike">
              <a:solidFill>
                <a:srgbClr val="111111"/>
              </a:solidFill>
              <a:latin typeface="Corbel"/>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Looked at per person, per job type, per job title, “groups”, and places</a:t>
            </a:r>
            <a:endParaRPr b="0" lang="en-US" sz="2200" spc="-1" strike="noStrike">
              <a:solidFill>
                <a:srgbClr val="000000"/>
              </a:solidFill>
              <a:latin typeface="Source Sans Pro"/>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r>
              <a:rPr b="0" lang="en-US" sz="3200" spc="-1" strike="noStrike">
                <a:solidFill>
                  <a:srgbClr val="3399ff"/>
                </a:solidFill>
                <a:latin typeface="Source Sans Pro"/>
              </a:rPr>
              <a:t>Most Interesting </a:t>
            </a:r>
            <a:endParaRPr b="0" lang="en-US" sz="3200" spc="-1" strike="noStrike">
              <a:solidFill>
                <a:srgbClr val="3399ff"/>
              </a:solidFill>
              <a:latin typeface="Source Sans Pro"/>
            </a:endParaRPr>
          </a:p>
        </p:txBody>
      </p:sp>
      <p:sp>
        <p:nvSpPr>
          <p:cNvPr id="133" name="PlaceHolder 2"/>
          <p:cNvSpPr>
            <a:spLocks noGrp="1"/>
          </p:cNvSpPr>
          <p:nvPr>
            <p:ph/>
          </p:nvPr>
        </p:nvSpPr>
        <p:spPr>
          <a:xfrm>
            <a:off x="504000" y="4995360"/>
            <a:ext cx="6582600" cy="2091240"/>
          </a:xfrm>
          <a:prstGeom prst="rect">
            <a:avLst/>
          </a:prstGeom>
          <a:noFill/>
          <a:ln w="0">
            <a:noFill/>
          </a:ln>
        </p:spPr>
        <p:txBody>
          <a:bodyPr lIns="0" rIns="0" tIns="0" bIns="0" anchor="t">
            <a:noAutofit/>
          </a:bodyPr>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Claudio (Truck Driver)</a:t>
            </a:r>
            <a:endParaRPr b="0" lang="en-US" sz="2200" spc="-1" strike="noStrike">
              <a:solidFill>
                <a:srgbClr val="000000"/>
              </a:solidFill>
              <a:latin typeface="Source Sans Pro"/>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While other truck drivers went to Aliba Airport many times he only went once</a:t>
            </a:r>
            <a:endParaRPr b="0" lang="en-US" sz="1800" spc="-1" strike="noStrike">
              <a:solidFill>
                <a:srgbClr val="111111"/>
              </a:solidFill>
              <a:latin typeface="Corbel"/>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This was also the only Friday trip to the airport on either Friday (2 trips Wednesdays, 3-4 trips other weekdays)</a:t>
            </a:r>
            <a:endParaRPr b="0" lang="en-US" sz="1800" spc="-1" strike="noStrike">
              <a:solidFill>
                <a:srgbClr val="111111"/>
              </a:solidFill>
              <a:latin typeface="Corbel"/>
            </a:endParaRPr>
          </a:p>
        </p:txBody>
      </p:sp>
      <p:pic>
        <p:nvPicPr>
          <p:cNvPr id="134" name="" descr=""/>
          <p:cNvPicPr/>
          <p:nvPr/>
        </p:nvPicPr>
        <p:blipFill>
          <a:blip r:embed="rId1"/>
          <a:stretch/>
        </p:blipFill>
        <p:spPr>
          <a:xfrm>
            <a:off x="7484400" y="4817880"/>
            <a:ext cx="2091240" cy="2091240"/>
          </a:xfrm>
          <a:prstGeom prst="rect">
            <a:avLst/>
          </a:prstGeom>
          <a:ln w="21600">
            <a:noFill/>
          </a:ln>
        </p:spPr>
      </p:pic>
      <p:sp>
        <p:nvSpPr>
          <p:cNvPr id="135" name="PlaceHolder 3"/>
          <p:cNvSpPr>
            <a:spLocks noGrp="1"/>
          </p:cNvSpPr>
          <p:nvPr>
            <p:ph/>
          </p:nvPr>
        </p:nvSpPr>
        <p:spPr>
          <a:xfrm>
            <a:off x="504000" y="1828800"/>
            <a:ext cx="9071640" cy="2989080"/>
          </a:xfrm>
          <a:prstGeom prst="rect">
            <a:avLst/>
          </a:prstGeom>
          <a:noFill/>
          <a:ln w="0">
            <a:noFill/>
          </a:ln>
        </p:spPr>
        <p:txBody>
          <a:bodyPr lIns="0" rIns="0" tIns="0" bIns="0" anchor="t">
            <a:noAutofit/>
          </a:bodyPr>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Isia Vann (Perimeter Control)</a:t>
            </a:r>
            <a:endParaRPr b="0" lang="en-US" sz="2200" spc="-1" strike="noStrike">
              <a:solidFill>
                <a:srgbClr val="000000"/>
              </a:solidFill>
              <a:latin typeface="Source Sans Pro"/>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Missed her daily morning stop at Brew’ve Been Served with Edvard</a:t>
            </a:r>
            <a:endParaRPr b="0" lang="en-US" sz="1800" spc="-1" strike="noStrike">
              <a:solidFill>
                <a:srgbClr val="111111"/>
              </a:solidFill>
              <a:latin typeface="Corbel"/>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Had other transactions that day and location data ~7:00 AM</a:t>
            </a:r>
            <a:endParaRPr b="0" lang="en-US" sz="1800" spc="-1" strike="noStrike">
              <a:solidFill>
                <a:srgbClr val="111111"/>
              </a:solidFill>
              <a:latin typeface="Corbel"/>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Sten Sanjorge Jr. (President/CEO)</a:t>
            </a:r>
            <a:endParaRPr b="0" lang="en-US" sz="2200" spc="-1" strike="noStrike">
              <a:solidFill>
                <a:srgbClr val="000000"/>
              </a:solidFill>
              <a:latin typeface="Source Sans Pro"/>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Very high purchase at the Chostus Hotel ($600 when most were $110)</a:t>
            </a:r>
            <a:endParaRPr b="0" lang="en-US" sz="1800" spc="-1" strike="noStrike">
              <a:solidFill>
                <a:srgbClr val="111111"/>
              </a:solidFill>
              <a:latin typeface="Corbel"/>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Only non Drill Technician</a:t>
            </a:r>
            <a:endParaRPr b="0" lang="en-US" sz="1800" spc="-1" strike="noStrike">
              <a:solidFill>
                <a:srgbClr val="111111"/>
              </a:solidFill>
              <a:latin typeface="Corbel"/>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Only Weekend Purchase here</a:t>
            </a:r>
            <a:endParaRPr b="0" lang="en-US" sz="1800" spc="-1" strike="noStrike">
              <a:solidFill>
                <a:srgbClr val="111111"/>
              </a:solidFill>
              <a:latin typeface="Corbel"/>
            </a:endParaRPr>
          </a:p>
        </p:txBody>
      </p:sp>
      <p:sp>
        <p:nvSpPr>
          <p:cNvPr id="136" name=""/>
          <p:cNvSpPr txBox="1"/>
          <p:nvPr/>
        </p:nvSpPr>
        <p:spPr>
          <a:xfrm>
            <a:off x="7332120" y="6883560"/>
            <a:ext cx="2497680" cy="431640"/>
          </a:xfrm>
          <a:prstGeom prst="rect">
            <a:avLst/>
          </a:prstGeom>
          <a:noFill/>
          <a:ln w="21600">
            <a:noFill/>
          </a:ln>
        </p:spPr>
        <p:txBody>
          <a:bodyPr lIns="90000" rIns="90000" tIns="45000" bIns="45000" anchor="t">
            <a:noAutofit/>
          </a:bodyPr>
          <a:p>
            <a:r>
              <a:rPr b="0" lang="en-US" sz="1200" spc="-1" strike="noStrike">
                <a:latin typeface="Arial"/>
              </a:rPr>
              <a:t>*Note: Picture may not be accurate</a:t>
            </a:r>
            <a:endParaRPr b="0" lang="en-US" sz="12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2" presetSubtype="4">
                                  <p:stCondLst>
                                    <p:cond delay="0"/>
                                  </p:stCondLst>
                                  <p:childTnLst>
                                    <p:set>
                                      <p:cBhvr>
                                        <p:cTn id="6" dur="2" fill="hold">
                                          <p:stCondLst>
                                            <p:cond delay="0"/>
                                          </p:stCondLst>
                                        </p:cTn>
                                        <p:tgtEl>
                                          <p:spTgt spid="134"/>
                                        </p:tgtEl>
                                        <p:attrNameLst>
                                          <p:attrName>style.visibility</p:attrName>
                                        </p:attrNameLst>
                                      </p:cBhvr>
                                      <p:to>
                                        <p:strVal val="visible"/>
                                      </p:to>
                                    </p:set>
                                    <p:anim calcmode="lin" valueType="num">
                                      <p:cBhvr additive="repl">
                                        <p:cTn id="7" dur="1000" fill="hold"/>
                                        <p:tgtEl>
                                          <p:spTgt spid="134"/>
                                        </p:tgtEl>
                                        <p:attrNameLst>
                                          <p:attrName>ppt_x</p:attrName>
                                        </p:attrNameLst>
                                      </p:cBhvr>
                                      <p:tavLst>
                                        <p:tav tm="0">
                                          <p:val>
                                            <p:strVal val="#ppt_x"/>
                                          </p:val>
                                        </p:tav>
                                        <p:tav tm="100000">
                                          <p:val>
                                            <p:strVal val="#ppt_x"/>
                                          </p:val>
                                        </p:tav>
                                      </p:tavLst>
                                    </p:anim>
                                    <p:anim calcmode="lin" valueType="num">
                                      <p:cBhvr additive="repl">
                                        <p:cTn id="8" dur="1000" fill="hold"/>
                                        <p:tgtEl>
                                          <p:spTgt spid="134"/>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nodeType="afterEffect" fill="hold" presetClass="entr" presetID="2" presetSubtype="4">
                                  <p:stCondLst>
                                    <p:cond delay="1000"/>
                                  </p:stCondLst>
                                  <p:childTnLst>
                                    <p:set>
                                      <p:cBhvr>
                                        <p:cTn id="11" dur="1" fill="hold">
                                          <p:stCondLst>
                                            <p:cond delay="0"/>
                                          </p:stCondLst>
                                        </p:cTn>
                                        <p:tgtEl>
                                          <p:spTgt spid="136">
                                            <p:txEl>
                                              <p:pRg st="0" end="0"/>
                                            </p:txEl>
                                          </p:spTgt>
                                        </p:tgtEl>
                                        <p:attrNameLst>
                                          <p:attrName>style.visibility</p:attrName>
                                        </p:attrNameLst>
                                      </p:cBhvr>
                                      <p:to>
                                        <p:strVal val="visible"/>
                                      </p:to>
                                    </p:set>
                                    <p:anim calcmode="lin" valueType="num">
                                      <p:cBhvr additive="repl">
                                        <p:cTn id="12" dur="500" fill="hold"/>
                                        <p:tgtEl>
                                          <p:spTgt spid="136">
                                            <p:txEl>
                                              <p:pRg st="0" end="0"/>
                                            </p:txEl>
                                          </p:spTgt>
                                        </p:tgtEl>
                                        <p:attrNameLst>
                                          <p:attrName>ppt_x</p:attrName>
                                        </p:attrNameLst>
                                      </p:cBhvr>
                                      <p:tavLst>
                                        <p:tav tm="0">
                                          <p:val>
                                            <p:strVal val="#ppt_x"/>
                                          </p:val>
                                        </p:tav>
                                        <p:tav tm="100000">
                                          <p:val>
                                            <p:strVal val="#ppt_x"/>
                                          </p:val>
                                        </p:tav>
                                      </p:tavLst>
                                    </p:anim>
                                    <p:anim calcmode="lin" valueType="num">
                                      <p:cBhvr additive="repl">
                                        <p:cTn id="13" dur="500" fill="hold"/>
                                        <p:tgtEl>
                                          <p:spTgt spid="136">
                                            <p:txEl>
                                              <p:pRg st="0" end="0"/>
                                            </p:txEl>
                                          </p:spTgt>
                                        </p:tgtEl>
                                        <p:attrNameLst>
                                          <p:attrName>ppt_y</p:attrName>
                                        </p:attrNameLst>
                                      </p:cBhvr>
                                      <p:tavLst>
                                        <p:tav tm="0">
                                          <p:val>
                                            <p:strVal val="1+#ppt_h/2"/>
                                          </p:val>
                                        </p:tav>
                                        <p:tav tm="100000">
                                          <p:val>
                                            <p:strVal val="#ppt_y"/>
                                          </p:val>
                                        </p:tav>
                                      </p:tavLst>
                                    </p:anim>
                                  </p:childTnLst>
                                </p:cTn>
                              </p:par>
                              <p:par>
                                <p:cTn id="14" nodeType="withEffect" fill="hold" presetClass="entr" presetID="2" presetSubtype="4">
                                  <p:stCondLst>
                                    <p:cond delay="1000"/>
                                  </p:stCondLst>
                                  <p:childTnLst>
                                    <p:set>
                                      <p:cBhvr>
                                        <p:cTn id="15" dur="1" fill="hold">
                                          <p:stCondLst>
                                            <p:cond delay="0"/>
                                          </p:stCondLst>
                                        </p:cTn>
                                        <p:tgtEl>
                                          <p:spTgt spid="133">
                                            <p:txEl>
                                              <p:pRg st="0" end="0"/>
                                            </p:txEl>
                                          </p:spTgt>
                                        </p:tgtEl>
                                        <p:attrNameLst>
                                          <p:attrName>style.visibility</p:attrName>
                                        </p:attrNameLst>
                                      </p:cBhvr>
                                      <p:to>
                                        <p:strVal val="visible"/>
                                      </p:to>
                                    </p:set>
                                    <p:anim calcmode="lin" valueType="num">
                                      <p:cBhvr additive="repl">
                                        <p:cTn id="16" dur="500" fill="hold"/>
                                        <p:tgtEl>
                                          <p:spTgt spid="133">
                                            <p:txEl>
                                              <p:pRg st="0" end="0"/>
                                            </p:txEl>
                                          </p:spTgt>
                                        </p:tgtEl>
                                        <p:attrNameLst>
                                          <p:attrName>ppt_x</p:attrName>
                                        </p:attrNameLst>
                                      </p:cBhvr>
                                      <p:tavLst>
                                        <p:tav tm="0">
                                          <p:val>
                                            <p:strVal val="#ppt_x"/>
                                          </p:val>
                                        </p:tav>
                                        <p:tav tm="100000">
                                          <p:val>
                                            <p:strVal val="#ppt_x"/>
                                          </p:val>
                                        </p:tav>
                                      </p:tavLst>
                                    </p:anim>
                                    <p:anim calcmode="lin" valueType="num">
                                      <p:cBhvr additive="repl">
                                        <p:cTn id="17" dur="500" fill="hold"/>
                                        <p:tgtEl>
                                          <p:spTgt spid="133">
                                            <p:txEl>
                                              <p:pRg st="0" end="0"/>
                                            </p:txEl>
                                          </p:spTgt>
                                        </p:tgtEl>
                                        <p:attrNameLst>
                                          <p:attrName>ppt_y</p:attrName>
                                        </p:attrNameLst>
                                      </p:cBhvr>
                                      <p:tavLst>
                                        <p:tav tm="0">
                                          <p:val>
                                            <p:strVal val="1+#ppt_h/2"/>
                                          </p:val>
                                        </p:tav>
                                        <p:tav tm="100000">
                                          <p:val>
                                            <p:strVal val="#ppt_y"/>
                                          </p:val>
                                        </p:tav>
                                      </p:tavLst>
                                    </p:anim>
                                  </p:childTnLst>
                                </p:cTn>
                              </p:par>
                              <p:par>
                                <p:cTn id="18" nodeType="withEffect" fill="hold" presetClass="entr" presetID="2" presetSubtype="4">
                                  <p:stCondLst>
                                    <p:cond delay="1000"/>
                                  </p:stCondLst>
                                  <p:childTnLst>
                                    <p:set>
                                      <p:cBhvr>
                                        <p:cTn id="19" dur="1" fill="hold">
                                          <p:stCondLst>
                                            <p:cond delay="0"/>
                                          </p:stCondLst>
                                        </p:cTn>
                                        <p:tgtEl>
                                          <p:spTgt spid="133">
                                            <p:txEl>
                                              <p:pRg st="1" end="1"/>
                                            </p:txEl>
                                          </p:spTgt>
                                        </p:tgtEl>
                                        <p:attrNameLst>
                                          <p:attrName>style.visibility</p:attrName>
                                        </p:attrNameLst>
                                      </p:cBhvr>
                                      <p:to>
                                        <p:strVal val="visible"/>
                                      </p:to>
                                    </p:set>
                                    <p:anim calcmode="lin" valueType="num">
                                      <p:cBhvr additive="repl">
                                        <p:cTn id="20" dur="500" fill="hold"/>
                                        <p:tgtEl>
                                          <p:spTgt spid="133">
                                            <p:txEl>
                                              <p:pRg st="1" end="1"/>
                                            </p:txEl>
                                          </p:spTgt>
                                        </p:tgtEl>
                                        <p:attrNameLst>
                                          <p:attrName>ppt_x</p:attrName>
                                        </p:attrNameLst>
                                      </p:cBhvr>
                                      <p:tavLst>
                                        <p:tav tm="0">
                                          <p:val>
                                            <p:strVal val="#ppt_x"/>
                                          </p:val>
                                        </p:tav>
                                        <p:tav tm="100000">
                                          <p:val>
                                            <p:strVal val="#ppt_x"/>
                                          </p:val>
                                        </p:tav>
                                      </p:tavLst>
                                    </p:anim>
                                    <p:anim calcmode="lin" valueType="num">
                                      <p:cBhvr additive="repl">
                                        <p:cTn id="21" dur="500" fill="hold"/>
                                        <p:tgtEl>
                                          <p:spTgt spid="133">
                                            <p:txEl>
                                              <p:pRg st="1" end="1"/>
                                            </p:txEl>
                                          </p:spTgt>
                                        </p:tgtEl>
                                        <p:attrNameLst>
                                          <p:attrName>ppt_y</p:attrName>
                                        </p:attrNameLst>
                                      </p:cBhvr>
                                      <p:tavLst>
                                        <p:tav tm="0">
                                          <p:val>
                                            <p:strVal val="1+#ppt_h/2"/>
                                          </p:val>
                                        </p:tav>
                                        <p:tav tm="100000">
                                          <p:val>
                                            <p:strVal val="#ppt_y"/>
                                          </p:val>
                                        </p:tav>
                                      </p:tavLst>
                                    </p:anim>
                                  </p:childTnLst>
                                </p:cTn>
                              </p:par>
                              <p:par>
                                <p:cTn id="22" nodeType="withEffect" fill="hold" presetClass="entr" presetID="2" presetSubtype="4">
                                  <p:stCondLst>
                                    <p:cond delay="1000"/>
                                  </p:stCondLst>
                                  <p:childTnLst>
                                    <p:set>
                                      <p:cBhvr>
                                        <p:cTn id="23" dur="1" fill="hold">
                                          <p:stCondLst>
                                            <p:cond delay="0"/>
                                          </p:stCondLst>
                                        </p:cTn>
                                        <p:tgtEl>
                                          <p:spTgt spid="133">
                                            <p:txEl>
                                              <p:pRg st="2" end="2"/>
                                            </p:txEl>
                                          </p:spTgt>
                                        </p:tgtEl>
                                        <p:attrNameLst>
                                          <p:attrName>style.visibility</p:attrName>
                                        </p:attrNameLst>
                                      </p:cBhvr>
                                      <p:to>
                                        <p:strVal val="visible"/>
                                      </p:to>
                                    </p:set>
                                    <p:anim calcmode="lin" valueType="num">
                                      <p:cBhvr additive="repl">
                                        <p:cTn id="24" dur="500" fill="hold"/>
                                        <p:tgtEl>
                                          <p:spTgt spid="133">
                                            <p:txEl>
                                              <p:pRg st="2" end="2"/>
                                            </p:txEl>
                                          </p:spTgt>
                                        </p:tgtEl>
                                        <p:attrNameLst>
                                          <p:attrName>ppt_x</p:attrName>
                                        </p:attrNameLst>
                                      </p:cBhvr>
                                      <p:tavLst>
                                        <p:tav tm="0">
                                          <p:val>
                                            <p:strVal val="#ppt_x"/>
                                          </p:val>
                                        </p:tav>
                                        <p:tav tm="100000">
                                          <p:val>
                                            <p:strVal val="#ppt_x"/>
                                          </p:val>
                                        </p:tav>
                                      </p:tavLst>
                                    </p:anim>
                                    <p:anim calcmode="lin" valueType="num">
                                      <p:cBhvr additive="repl">
                                        <p:cTn id="25" dur="500" fill="hold"/>
                                        <p:tgtEl>
                                          <p:spTgt spid="13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r>
              <a:rPr b="0" lang="en-US" sz="3200" spc="-1" strike="noStrike">
                <a:solidFill>
                  <a:srgbClr val="3399ff"/>
                </a:solidFill>
                <a:latin typeface="Source Sans Pro"/>
              </a:rPr>
              <a:t>Question 3</a:t>
            </a:r>
            <a:endParaRPr b="0" lang="en-US" sz="3200" spc="-1" strike="noStrike">
              <a:solidFill>
                <a:srgbClr val="3399ff"/>
              </a:solidFill>
              <a:latin typeface="Source Sans Pro"/>
            </a:endParaRPr>
          </a:p>
        </p:txBody>
      </p:sp>
      <p:sp>
        <p:nvSpPr>
          <p:cNvPr id="138" name="PlaceHolder 2"/>
          <p:cNvSpPr>
            <a:spLocks noGrp="1"/>
          </p:cNvSpPr>
          <p:nvPr>
            <p:ph type="subTitle"/>
          </p:nvPr>
        </p:nvSpPr>
        <p:spPr>
          <a:xfrm>
            <a:off x="504000" y="2273040"/>
            <a:ext cx="9071640" cy="4384800"/>
          </a:xfrm>
          <a:prstGeom prst="rect">
            <a:avLst/>
          </a:prstGeom>
          <a:noFill/>
          <a:ln w="0">
            <a:noFill/>
          </a:ln>
        </p:spPr>
        <p:txBody>
          <a:bodyPr lIns="0" rIns="0" tIns="0" bIns="0" anchor="ctr">
            <a:noAutofit/>
          </a:bodyPr>
          <a:p>
            <a:pPr marL="432000" indent="-324000">
              <a:spcAft>
                <a:spcPts val="1417"/>
              </a:spcAft>
              <a:buClr>
                <a:srgbClr val="000000"/>
              </a:buClr>
              <a:buFont typeface="StarSymbol"/>
              <a:buAutoNum type="arabicParenR"/>
            </a:pPr>
            <a:r>
              <a:rPr b="0" lang="en-US" sz="3200" spc="-1" strike="noStrike">
                <a:latin typeface="Source Sans Pro"/>
              </a:rPr>
              <a:t>Considering data is primarily spatiotemporal, describe how you identified and addressed the uncertainties and conflicts inherent in this data to reach your conclusions in questions 1 and 2.</a:t>
            </a:r>
            <a:endParaRPr b="0" lang="en-US" sz="3200" spc="-1" strike="noStrike">
              <a:latin typeface="Source Sans Pro"/>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r>
              <a:rPr b="0" lang="en-US" sz="3200" spc="-1" strike="noStrike">
                <a:solidFill>
                  <a:srgbClr val="3399ff"/>
                </a:solidFill>
                <a:latin typeface="Source Sans Pro"/>
              </a:rPr>
              <a:t>Pitch</a:t>
            </a:r>
            <a:endParaRPr b="0" lang="en-US" sz="3200" spc="-1" strike="noStrike">
              <a:solidFill>
                <a:srgbClr val="3399ff"/>
              </a:solidFill>
              <a:latin typeface="Source Sans Pro"/>
            </a:endParaRPr>
          </a:p>
        </p:txBody>
      </p:sp>
      <p:sp>
        <p:nvSpPr>
          <p:cNvPr id="87" name="PlaceHolder 2"/>
          <p:cNvSpPr>
            <a:spLocks noGrp="1"/>
          </p:cNvSpPr>
          <p:nvPr>
            <p:ph/>
          </p:nvPr>
        </p:nvSpPr>
        <p:spPr>
          <a:xfrm>
            <a:off x="504000" y="2273040"/>
            <a:ext cx="9071640" cy="4384800"/>
          </a:xfrm>
          <a:prstGeom prst="rect">
            <a:avLst/>
          </a:prstGeom>
          <a:noFill/>
          <a:ln w="0">
            <a:noFill/>
          </a:ln>
        </p:spPr>
        <p:txBody>
          <a:bodyPr lIns="0" rIns="0" tIns="0" bIns="0" anchor="t">
            <a:noAutofit/>
          </a:bodyPr>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Location data is abundant today with phones, etc.</a:t>
            </a:r>
            <a:endParaRPr b="0" lang="en-US" sz="2200" spc="-1" strike="noStrike">
              <a:solidFill>
                <a:srgbClr val="000000"/>
              </a:solidFill>
              <a:latin typeface="Source Sans Pro"/>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It will only grow with more and more IoT data</a:t>
            </a:r>
            <a:endParaRPr b="0" lang="en-US" sz="1800" spc="-1" strike="noStrike">
              <a:solidFill>
                <a:srgbClr val="111111"/>
              </a:solidFill>
              <a:latin typeface="Corbel"/>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Analysis of this data can help solve interesting problems</a:t>
            </a:r>
            <a:endParaRPr b="0" lang="en-US" sz="2200" spc="-1" strike="noStrike">
              <a:solidFill>
                <a:srgbClr val="000000"/>
              </a:solidFill>
              <a:latin typeface="Source Sans Pro"/>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Such as law enforcement applications</a:t>
            </a:r>
            <a:endParaRPr b="0" lang="en-US" sz="1800" spc="-1" strike="noStrike">
              <a:solidFill>
                <a:srgbClr val="111111"/>
              </a:solidFill>
              <a:latin typeface="Corbel"/>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Cut down on time spent in field</a:t>
            </a:r>
            <a:endParaRPr b="0" lang="en-US" sz="1800" spc="-1" strike="noStrike">
              <a:solidFill>
                <a:srgbClr val="111111"/>
              </a:solidFill>
              <a:latin typeface="Corbel"/>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Allows detectives and other officers to focus on other more concrete tasks</a:t>
            </a:r>
            <a:endParaRPr b="0" lang="en-US" sz="1800" spc="-1" strike="noStrike">
              <a:solidFill>
                <a:srgbClr val="111111"/>
              </a:solidFill>
              <a:latin typeface="Corbe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r>
              <a:rPr b="0" lang="en-US" sz="3200" spc="-1" strike="noStrike">
                <a:solidFill>
                  <a:srgbClr val="3399ff"/>
                </a:solidFill>
                <a:latin typeface="Source Sans Pro"/>
              </a:rPr>
              <a:t>Dealing with Oddities</a:t>
            </a:r>
            <a:endParaRPr b="0" lang="en-US" sz="3200" spc="-1" strike="noStrike">
              <a:solidFill>
                <a:srgbClr val="3399ff"/>
              </a:solidFill>
              <a:latin typeface="Source Sans Pro"/>
            </a:endParaRPr>
          </a:p>
        </p:txBody>
      </p:sp>
      <p:sp>
        <p:nvSpPr>
          <p:cNvPr id="140" name="PlaceHolder 2"/>
          <p:cNvSpPr>
            <a:spLocks noGrp="1"/>
          </p:cNvSpPr>
          <p:nvPr>
            <p:ph/>
          </p:nvPr>
        </p:nvSpPr>
        <p:spPr>
          <a:xfrm>
            <a:off x="504000" y="1877760"/>
            <a:ext cx="9071640" cy="5208840"/>
          </a:xfrm>
          <a:prstGeom prst="rect">
            <a:avLst/>
          </a:prstGeom>
          <a:noFill/>
          <a:ln w="0">
            <a:noFill/>
          </a:ln>
        </p:spPr>
        <p:txBody>
          <a:bodyPr lIns="0" rIns="0" tIns="0" bIns="0" anchor="t">
            <a:noAutofit/>
          </a:bodyPr>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Few oddities in the purchases data</a:t>
            </a:r>
            <a:endParaRPr b="0" lang="en-US" sz="2200" spc="-1" strike="noStrike">
              <a:solidFill>
                <a:srgbClr val="000000"/>
              </a:solidFill>
              <a:latin typeface="Source Sans Pro"/>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Credit Cards vs. Loyalty Cards</a:t>
            </a:r>
            <a:endParaRPr b="0" lang="en-US" sz="1800" spc="-1" strike="noStrike">
              <a:solidFill>
                <a:srgbClr val="111111"/>
              </a:solidFill>
              <a:latin typeface="Corbel"/>
            </a:endParaRPr>
          </a:p>
          <a:p>
            <a:pPr lvl="2" marL="1296000" indent="-288000">
              <a:spcAft>
                <a:spcPts val="850"/>
              </a:spcAft>
              <a:buClr>
                <a:srgbClr val="000000"/>
              </a:buClr>
              <a:buSzPct val="45000"/>
              <a:buFont typeface="Wingdings" charset="2"/>
              <a:buChar char=""/>
            </a:pPr>
            <a:r>
              <a:rPr b="0" lang="en-US" sz="1800" spc="-1" strike="noStrike">
                <a:solidFill>
                  <a:srgbClr val="111111"/>
                </a:solidFill>
                <a:latin typeface="Corbel"/>
              </a:rPr>
              <a:t>Sometimes detailed the same purchase with a different price</a:t>
            </a:r>
            <a:endParaRPr b="0" lang="en-US" sz="1800" spc="-1" strike="noStrike">
              <a:solidFill>
                <a:srgbClr val="111111"/>
              </a:solidFill>
              <a:latin typeface="Corbel"/>
            </a:endParaRPr>
          </a:p>
          <a:p>
            <a:pPr lvl="2" marL="1296000" indent="-288000">
              <a:spcAft>
                <a:spcPts val="850"/>
              </a:spcAft>
              <a:buClr>
                <a:srgbClr val="000000"/>
              </a:buClr>
              <a:buSzPct val="45000"/>
              <a:buFont typeface="Wingdings" charset="2"/>
              <a:buChar char=""/>
            </a:pPr>
            <a:r>
              <a:rPr b="0" lang="en-US" sz="1800" spc="-1" strike="noStrike">
                <a:solidFill>
                  <a:srgbClr val="111111"/>
                </a:solidFill>
                <a:latin typeface="Corbel"/>
              </a:rPr>
              <a:t>Used Loyalty Card price but Credit Card time</a:t>
            </a:r>
            <a:endParaRPr b="0" lang="en-US" sz="1800" spc="-1" strike="noStrike">
              <a:solidFill>
                <a:srgbClr val="111111"/>
              </a:solidFill>
              <a:latin typeface="Corbel"/>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Sometimes purchases were uploaded in bulk, sometimes in real time</a:t>
            </a:r>
            <a:endParaRPr b="0" lang="en-US" sz="1800" spc="-1" strike="noStrike">
              <a:solidFill>
                <a:srgbClr val="111111"/>
              </a:solidFill>
              <a:latin typeface="Corbel"/>
            </a:endParaRPr>
          </a:p>
          <a:p>
            <a:pPr lvl="2" marL="1296000" indent="-288000">
              <a:spcAft>
                <a:spcPts val="850"/>
              </a:spcAft>
              <a:buClr>
                <a:srgbClr val="000000"/>
              </a:buClr>
              <a:buSzPct val="45000"/>
              <a:buFont typeface="Wingdings" charset="2"/>
              <a:buChar char=""/>
            </a:pPr>
            <a:r>
              <a:rPr b="0" lang="en-US" sz="1800" spc="-1" strike="noStrike">
                <a:solidFill>
                  <a:srgbClr val="111111"/>
                </a:solidFill>
                <a:latin typeface="Corbel"/>
              </a:rPr>
              <a:t>Add to remember this when looking at purchase time oddities</a:t>
            </a:r>
            <a:endParaRPr b="0" lang="en-US" sz="1800" spc="-1" strike="noStrike">
              <a:solidFill>
                <a:srgbClr val="111111"/>
              </a:solidFill>
              <a:latin typeface="Corbel"/>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Intermittent location data; sometimes “holes” in a persons data</a:t>
            </a:r>
            <a:endParaRPr b="0" lang="en-US" sz="2200" spc="-1" strike="noStrike">
              <a:solidFill>
                <a:srgbClr val="000000"/>
              </a:solidFill>
              <a:latin typeface="Source Sans Pro"/>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Resample the data taking the median location in 5/10/15/30 minute interval</a:t>
            </a:r>
            <a:endParaRPr b="0" lang="en-US" sz="1800" spc="-1" strike="noStrike">
              <a:solidFill>
                <a:srgbClr val="111111"/>
              </a:solidFill>
              <a:latin typeface="Corbel"/>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Shifted location</a:t>
            </a:r>
            <a:endParaRPr b="0" lang="en-US" sz="2200" spc="-1" strike="noStrike">
              <a:solidFill>
                <a:srgbClr val="000000"/>
              </a:solidFill>
              <a:latin typeface="Source Sans Pro"/>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Estimate the cars latitude and longitude when it is a GASTech and shift accordingly</a:t>
            </a:r>
            <a:endParaRPr b="0" lang="en-US" sz="1800" spc="-1" strike="noStrike">
              <a:solidFill>
                <a:srgbClr val="111111"/>
              </a:solidFill>
              <a:latin typeface="Corbel"/>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Can’t just simply center as some cars tend to activity more southernly / easternly</a:t>
            </a:r>
            <a:endParaRPr b="0" lang="en-US" sz="1800" spc="-1" strike="noStrike">
              <a:solidFill>
                <a:srgbClr val="111111"/>
              </a:solidFill>
              <a:latin typeface="Corbe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r>
              <a:rPr b="0" lang="en-US" sz="3200" spc="-1" strike="noStrike">
                <a:solidFill>
                  <a:srgbClr val="3399ff"/>
                </a:solidFill>
                <a:latin typeface="Source Sans Pro"/>
              </a:rPr>
              <a:t>Conclusion</a:t>
            </a:r>
            <a:endParaRPr b="0" lang="en-US" sz="3200" spc="-1" strike="noStrike">
              <a:solidFill>
                <a:srgbClr val="3399ff"/>
              </a:solidFill>
              <a:latin typeface="Source Sans Pro"/>
            </a:endParaRPr>
          </a:p>
        </p:txBody>
      </p:sp>
      <p:sp>
        <p:nvSpPr>
          <p:cNvPr id="142" name="PlaceHolder 2"/>
          <p:cNvSpPr>
            <a:spLocks noGrp="1"/>
          </p:cNvSpPr>
          <p:nvPr>
            <p:ph/>
          </p:nvPr>
        </p:nvSpPr>
        <p:spPr>
          <a:xfrm>
            <a:off x="504000" y="2273040"/>
            <a:ext cx="9071640" cy="4384800"/>
          </a:xfrm>
          <a:prstGeom prst="rect">
            <a:avLst/>
          </a:prstGeom>
          <a:noFill/>
          <a:ln w="0">
            <a:noFill/>
          </a:ln>
        </p:spPr>
        <p:txBody>
          <a:bodyPr lIns="0" rIns="0" tIns="0" bIns="0" anchor="t">
            <a:noAutofit/>
          </a:bodyPr>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Room for Improvement</a:t>
            </a:r>
            <a:endParaRPr b="0" lang="en-US" sz="2200" spc="-1" strike="noStrike">
              <a:solidFill>
                <a:srgbClr val="000000"/>
              </a:solidFill>
              <a:latin typeface="Source Sans Pro"/>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More time to find other interesting behavior</a:t>
            </a:r>
            <a:endParaRPr b="0" lang="en-US" sz="1800" spc="-1" strike="noStrike">
              <a:solidFill>
                <a:srgbClr val="111111"/>
              </a:solidFill>
              <a:latin typeface="Corbel"/>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Further investigation on ML techniques</a:t>
            </a:r>
            <a:endParaRPr b="0" lang="en-US" sz="1800" spc="-1" strike="noStrike">
              <a:solidFill>
                <a:srgbClr val="111111"/>
              </a:solidFill>
              <a:latin typeface="Corbel"/>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Looking at purchases vs. location</a:t>
            </a:r>
            <a:endParaRPr b="0" lang="en-US" sz="1800" spc="-1" strike="noStrike">
              <a:solidFill>
                <a:srgbClr val="111111"/>
              </a:solidFill>
              <a:latin typeface="Corbel"/>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This was a great project to work on</a:t>
            </a:r>
            <a:endParaRPr b="0" lang="en-US" sz="2200" spc="-1" strike="noStrike">
              <a:solidFill>
                <a:srgbClr val="000000"/>
              </a:solidFill>
              <a:latin typeface="Source Sans Pro"/>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Learned and exercised location data analysis work flow</a:t>
            </a:r>
            <a:endParaRPr b="0" lang="en-US" sz="1800" spc="-1" strike="noStrike">
              <a:solidFill>
                <a:srgbClr val="111111"/>
              </a:solidFill>
              <a:latin typeface="Corbel"/>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Sharpen tools on exploring data with Pandas</a:t>
            </a:r>
            <a:endParaRPr b="0" lang="en-US" sz="1800" spc="-1" strike="noStrike">
              <a:solidFill>
                <a:srgbClr val="111111"/>
              </a:solidFill>
              <a:latin typeface="Corbel"/>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Visualization was key</a:t>
            </a:r>
            <a:endParaRPr b="0" lang="en-US" sz="1800" spc="-1" strike="noStrike">
              <a:solidFill>
                <a:srgbClr val="111111"/>
              </a:solidFill>
              <a:latin typeface="Corbe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504000" y="805320"/>
            <a:ext cx="9071640" cy="2623680"/>
          </a:xfrm>
          <a:prstGeom prst="rect">
            <a:avLst/>
          </a:prstGeom>
          <a:noFill/>
          <a:ln w="0">
            <a:noFill/>
          </a:ln>
        </p:spPr>
        <p:txBody>
          <a:bodyPr lIns="0" rIns="0" tIns="0" bIns="0" anchor="ctr">
            <a:noAutofit/>
          </a:bodyPr>
          <a:p>
            <a:pPr algn="ctr">
              <a:buNone/>
            </a:pPr>
            <a:r>
              <a:rPr b="0" lang="en-US" sz="5400" spc="-1" strike="noStrike">
                <a:solidFill>
                  <a:srgbClr val="3399ff"/>
                </a:solidFill>
                <a:latin typeface="Source Sans Pro"/>
              </a:rPr>
              <a:t>Questions</a:t>
            </a:r>
            <a:endParaRPr b="0" lang="en-US" sz="5400" spc="-1" strike="noStrike">
              <a:solidFill>
                <a:srgbClr val="3399ff"/>
              </a:solidFill>
              <a:latin typeface="Source Sans Pro"/>
            </a:endParaRPr>
          </a:p>
        </p:txBody>
      </p:sp>
      <p:pic>
        <p:nvPicPr>
          <p:cNvPr id="144" name="" descr=""/>
          <p:cNvPicPr/>
          <p:nvPr/>
        </p:nvPicPr>
        <p:blipFill>
          <a:blip r:embed="rId1"/>
          <a:stretch/>
        </p:blipFill>
        <p:spPr>
          <a:xfrm>
            <a:off x="2695680" y="3657600"/>
            <a:ext cx="4687920" cy="3000240"/>
          </a:xfrm>
          <a:prstGeom prst="rect">
            <a:avLst/>
          </a:prstGeom>
          <a:ln w="2160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r>
              <a:rPr b="0" lang="en-US" sz="3200" spc="-1" strike="noStrike">
                <a:solidFill>
                  <a:srgbClr val="3399ff"/>
                </a:solidFill>
                <a:latin typeface="Source Sans Pro"/>
              </a:rPr>
              <a:t>Personal Motivations</a:t>
            </a:r>
            <a:endParaRPr b="0" lang="en-US" sz="3200" spc="-1" strike="noStrike">
              <a:solidFill>
                <a:srgbClr val="3399ff"/>
              </a:solidFill>
              <a:latin typeface="Source Sans Pro"/>
            </a:endParaRPr>
          </a:p>
        </p:txBody>
      </p:sp>
      <p:sp>
        <p:nvSpPr>
          <p:cNvPr id="89" name="PlaceHolder 2"/>
          <p:cNvSpPr>
            <a:spLocks noGrp="1"/>
          </p:cNvSpPr>
          <p:nvPr>
            <p:ph/>
          </p:nvPr>
        </p:nvSpPr>
        <p:spPr>
          <a:xfrm>
            <a:off x="504000" y="2273040"/>
            <a:ext cx="4426920" cy="4384800"/>
          </a:xfrm>
          <a:prstGeom prst="rect">
            <a:avLst/>
          </a:prstGeom>
          <a:noFill/>
          <a:ln w="0">
            <a:noFill/>
          </a:ln>
        </p:spPr>
        <p:txBody>
          <a:bodyPr lIns="0" rIns="0" tIns="0" bIns="0" anchor="t">
            <a:noAutofit/>
          </a:bodyPr>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Never had worked on a project  with location data before on a </a:t>
            </a:r>
            <a:r>
              <a:rPr b="0" lang="en-US" sz="2200" spc="-1" strike="noStrike">
                <a:solidFill>
                  <a:srgbClr val="000000"/>
                </a:solidFill>
                <a:latin typeface="Source Sans Pro"/>
              </a:rPr>
              <a:t>project.</a:t>
            </a:r>
            <a:endParaRPr b="0" lang="en-US" sz="2200" spc="-1" strike="noStrike">
              <a:solidFill>
                <a:srgbClr val="000000"/>
              </a:solidFill>
              <a:latin typeface="Source Sans Pro"/>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Data Mining</a:t>
            </a:r>
            <a:endParaRPr b="0" lang="en-US" sz="2200" spc="-1" strike="noStrike">
              <a:solidFill>
                <a:srgbClr val="000000"/>
              </a:solidFill>
              <a:latin typeface="Source Sans Pro"/>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Outlier Detection and how it might relate to future work</a:t>
            </a:r>
            <a:endParaRPr b="0" lang="en-US" sz="1800" spc="-1" strike="noStrike">
              <a:solidFill>
                <a:srgbClr val="111111"/>
              </a:solidFill>
              <a:latin typeface="Corbel"/>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Synthesis of various data sources to find things of note</a:t>
            </a:r>
            <a:endParaRPr b="0" lang="en-US" sz="2200" spc="-1" strike="noStrike">
              <a:solidFill>
                <a:srgbClr val="000000"/>
              </a:solidFill>
              <a:latin typeface="Source Sans Pro"/>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Go for Charlie Kelly</a:t>
            </a:r>
            <a:endParaRPr b="0" lang="en-US" sz="2200" spc="-1" strike="noStrike">
              <a:solidFill>
                <a:srgbClr val="000000"/>
              </a:solidFill>
              <a:latin typeface="Source Sans Pro"/>
            </a:endParaRPr>
          </a:p>
        </p:txBody>
      </p:sp>
      <p:pic>
        <p:nvPicPr>
          <p:cNvPr id="90" name="" descr=""/>
          <p:cNvPicPr/>
          <p:nvPr/>
        </p:nvPicPr>
        <p:blipFill>
          <a:blip r:embed="rId1"/>
          <a:stretch/>
        </p:blipFill>
        <p:spPr>
          <a:xfrm>
            <a:off x="5152320" y="2788920"/>
            <a:ext cx="4426920" cy="3353040"/>
          </a:xfrm>
          <a:prstGeom prst="rect">
            <a:avLst/>
          </a:prstGeom>
          <a:ln w="2160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r>
              <a:rPr b="0" lang="en-US" sz="3200" spc="-1" strike="noStrike">
                <a:solidFill>
                  <a:srgbClr val="3399ff"/>
                </a:solidFill>
                <a:latin typeface="Source Sans Pro"/>
              </a:rPr>
              <a:t>Initial Obstacles</a:t>
            </a:r>
            <a:endParaRPr b="0" lang="en-US" sz="3200" spc="-1" strike="noStrike">
              <a:solidFill>
                <a:srgbClr val="3399ff"/>
              </a:solidFill>
              <a:latin typeface="Source Sans Pro"/>
            </a:endParaRPr>
          </a:p>
        </p:txBody>
      </p:sp>
      <p:sp>
        <p:nvSpPr>
          <p:cNvPr id="92" name="PlaceHolder 2"/>
          <p:cNvSpPr>
            <a:spLocks noGrp="1"/>
          </p:cNvSpPr>
          <p:nvPr>
            <p:ph/>
          </p:nvPr>
        </p:nvSpPr>
        <p:spPr>
          <a:xfrm>
            <a:off x="504000" y="2273040"/>
            <a:ext cx="9071640" cy="4384800"/>
          </a:xfrm>
          <a:prstGeom prst="rect">
            <a:avLst/>
          </a:prstGeom>
          <a:noFill/>
          <a:ln w="0">
            <a:noFill/>
          </a:ln>
        </p:spPr>
        <p:txBody>
          <a:bodyPr lIns="0" rIns="0" tIns="0" bIns="0" anchor="t">
            <a:noAutofit/>
          </a:bodyPr>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Finding ways to merge the data sources into meaningful ways</a:t>
            </a:r>
            <a:endParaRPr b="0" lang="en-US" sz="2200" spc="-1" strike="noStrike">
              <a:solidFill>
                <a:srgbClr val="000000"/>
              </a:solidFill>
              <a:latin typeface="Source Sans Pro"/>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Coming up with new features that give further insight</a:t>
            </a:r>
            <a:endParaRPr b="0" lang="en-US" sz="2200" spc="-1" strike="noStrike">
              <a:solidFill>
                <a:srgbClr val="000000"/>
              </a:solidFill>
              <a:latin typeface="Source Sans Pro"/>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What are the best/relevant techniques in finding oddities in the dataset</a:t>
            </a:r>
            <a:endParaRPr b="0" lang="en-US" sz="2200" spc="-1" strike="noStrike">
              <a:solidFill>
                <a:srgbClr val="000000"/>
              </a:solidFill>
              <a:latin typeface="Source Sans Pro"/>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Inconsistencies in the data</a:t>
            </a:r>
            <a:endParaRPr b="0" lang="en-US" sz="2200" spc="-1" strike="noStrike">
              <a:solidFill>
                <a:srgbClr val="000000"/>
              </a:solidFill>
              <a:latin typeface="Source Sans Pro"/>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Intermittent location data</a:t>
            </a:r>
            <a:endParaRPr b="0" lang="en-US" sz="1800" spc="-1" strike="noStrike">
              <a:solidFill>
                <a:srgbClr val="111111"/>
              </a:solidFill>
              <a:latin typeface="Corbel"/>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Credit Card transactions not always posted similarly (right-away vs. batch)</a:t>
            </a:r>
            <a:endParaRPr b="0" lang="en-US" sz="1800" spc="-1" strike="noStrike">
              <a:solidFill>
                <a:srgbClr val="111111"/>
              </a:solidFill>
              <a:latin typeface="Corbel"/>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Who is represented in each data source</a:t>
            </a:r>
            <a:endParaRPr b="0" lang="en-US" sz="1800" spc="-1" strike="noStrike">
              <a:solidFill>
                <a:srgbClr val="111111"/>
              </a:solidFill>
              <a:latin typeface="Corbe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r>
              <a:rPr b="0" lang="en-US" sz="3200" spc="-1" strike="noStrike">
                <a:solidFill>
                  <a:srgbClr val="3399ff"/>
                </a:solidFill>
                <a:latin typeface="Source Sans Pro"/>
              </a:rPr>
              <a:t>Development Time Commitment</a:t>
            </a:r>
            <a:endParaRPr b="0" lang="en-US" sz="3200" spc="-1" strike="noStrike">
              <a:solidFill>
                <a:srgbClr val="3399ff"/>
              </a:solidFill>
              <a:latin typeface="Source Sans Pro"/>
            </a:endParaRPr>
          </a:p>
        </p:txBody>
      </p:sp>
      <p:pic>
        <p:nvPicPr>
          <p:cNvPr id="94" name="" descr=""/>
          <p:cNvPicPr/>
          <p:nvPr/>
        </p:nvPicPr>
        <p:blipFill>
          <a:blip r:embed="rId1"/>
          <a:stretch/>
        </p:blipFill>
        <p:spPr>
          <a:xfrm>
            <a:off x="5304600" y="2067480"/>
            <a:ext cx="4525200" cy="4104720"/>
          </a:xfrm>
          <a:prstGeom prst="rect">
            <a:avLst/>
          </a:prstGeom>
          <a:ln w="21600">
            <a:noFill/>
          </a:ln>
        </p:spPr>
      </p:pic>
      <p:sp>
        <p:nvSpPr>
          <p:cNvPr id="95" name=""/>
          <p:cNvSpPr txBox="1"/>
          <p:nvPr/>
        </p:nvSpPr>
        <p:spPr>
          <a:xfrm>
            <a:off x="5029200" y="6027120"/>
            <a:ext cx="4800600" cy="541800"/>
          </a:xfrm>
          <a:prstGeom prst="rect">
            <a:avLst/>
          </a:prstGeom>
          <a:noFill/>
          <a:ln w="21600">
            <a:noFill/>
          </a:ln>
        </p:spPr>
        <p:txBody>
          <a:bodyPr lIns="90000" rIns="90000" tIns="45000" bIns="45000" anchor="t">
            <a:noAutofit/>
          </a:bodyPr>
          <a:p>
            <a:r>
              <a:rPr b="0" lang="en-US" sz="1600" spc="-1" strike="noStrike">
                <a:latin typeface="Arial"/>
              </a:rPr>
              <a:t>*Note: Data Visualization took place during the whole process</a:t>
            </a:r>
            <a:endParaRPr b="0" lang="en-US" sz="1600" spc="-1" strike="noStrike">
              <a:latin typeface="Arial"/>
            </a:endParaRPr>
          </a:p>
        </p:txBody>
      </p:sp>
      <p:sp>
        <p:nvSpPr>
          <p:cNvPr id="96" name=""/>
          <p:cNvSpPr txBox="1"/>
          <p:nvPr/>
        </p:nvSpPr>
        <p:spPr>
          <a:xfrm>
            <a:off x="228600" y="2514600"/>
            <a:ext cx="4572000" cy="3673800"/>
          </a:xfrm>
          <a:prstGeom prst="rect">
            <a:avLst/>
          </a:prstGeom>
          <a:noFill/>
          <a:ln w="21600">
            <a:noFill/>
          </a:ln>
        </p:spPr>
        <p:txBody>
          <a:bodyPr lIns="90000" rIns="90000" tIns="45000" bIns="45000" anchor="t">
            <a:noAutofit/>
          </a:bodyPr>
          <a:p>
            <a:pPr marL="360000" indent="-360000">
              <a:buClr>
                <a:srgbClr val="000000"/>
              </a:buClr>
              <a:buSzPct val="45000"/>
              <a:buFont typeface="Wingdings" charset="2"/>
              <a:buChar char=""/>
            </a:pPr>
            <a:r>
              <a:rPr b="0" lang="en-US" sz="1800" spc="-1" strike="noStrike">
                <a:latin typeface="Arial"/>
              </a:rPr>
              <a:t>Most time was spent on Exploratory Data Analysis</a:t>
            </a:r>
            <a:endParaRPr b="0" lang="en-US" sz="1800" spc="-1" strike="noStrike">
              <a:latin typeface="Arial"/>
            </a:endParaRPr>
          </a:p>
          <a:p>
            <a:pPr lvl="1" marL="720000" indent="-360000">
              <a:buClr>
                <a:srgbClr val="000000"/>
              </a:buClr>
              <a:buSzPct val="45000"/>
              <a:buFont typeface="Wingdings" charset="2"/>
              <a:buChar char=""/>
            </a:pPr>
            <a:r>
              <a:rPr b="0" lang="en-US" sz="1800" spc="-1" strike="noStrike">
                <a:latin typeface="Arial"/>
              </a:rPr>
              <a:t>Included getting to know what is where in the csvs, descriptive statistics, and finding relationships between the datasets</a:t>
            </a:r>
            <a:endParaRPr b="0" lang="en-US" sz="1800" spc="-1" strike="noStrike">
              <a:latin typeface="Arial"/>
            </a:endParaRPr>
          </a:p>
          <a:p>
            <a:pPr marL="360000" indent="-360000">
              <a:buClr>
                <a:srgbClr val="000000"/>
              </a:buClr>
              <a:buSzPct val="45000"/>
              <a:buFont typeface="Wingdings" charset="2"/>
              <a:buChar char=""/>
            </a:pPr>
            <a:r>
              <a:rPr b="0" lang="en-US" sz="1800" spc="-1" strike="noStrike">
                <a:latin typeface="Arial"/>
              </a:rPr>
              <a:t>Rest of the time was split into wrangling and analysis</a:t>
            </a:r>
            <a:endParaRPr b="0" lang="en-US" sz="1800" spc="-1" strike="noStrike">
              <a:latin typeface="Arial"/>
            </a:endParaRPr>
          </a:p>
          <a:p>
            <a:pPr lvl="1" marL="720000" indent="-360000">
              <a:buClr>
                <a:srgbClr val="000000"/>
              </a:buClr>
              <a:buSzPct val="45000"/>
              <a:buFont typeface="Wingdings" charset="2"/>
              <a:buChar char=""/>
            </a:pPr>
            <a:r>
              <a:rPr b="0" lang="en-US" sz="1800" spc="-1" strike="noStrike">
                <a:latin typeface="Arial"/>
              </a:rPr>
              <a:t>Wrangling included merging the separate data frames and feature engineering</a:t>
            </a:r>
            <a:endParaRPr b="0" lang="en-US" sz="1800" spc="-1" strike="noStrike">
              <a:latin typeface="Arial"/>
            </a:endParaRPr>
          </a:p>
          <a:p>
            <a:pPr lvl="1" marL="720000" indent="-360000">
              <a:buClr>
                <a:srgbClr val="000000"/>
              </a:buClr>
              <a:buSzPct val="45000"/>
              <a:buFont typeface="Wingdings" charset="2"/>
              <a:buChar char=""/>
            </a:pPr>
            <a:r>
              <a:rPr b="0" lang="en-US" sz="1800" spc="-1" strike="noStrike">
                <a:latin typeface="Arial"/>
              </a:rPr>
              <a:t>Analysis (data mining) was just finding inconsistency in the data through ML and pandas functionality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r>
              <a:rPr b="0" lang="en-US" sz="3200" spc="-1" strike="noStrike">
                <a:solidFill>
                  <a:srgbClr val="3399ff"/>
                </a:solidFill>
                <a:latin typeface="Source Sans Pro"/>
              </a:rPr>
              <a:t>The Situation</a:t>
            </a:r>
            <a:endParaRPr b="0" lang="en-US" sz="3200" spc="-1" strike="noStrike">
              <a:solidFill>
                <a:srgbClr val="3399ff"/>
              </a:solidFill>
              <a:latin typeface="Source Sans Pro"/>
            </a:endParaRPr>
          </a:p>
        </p:txBody>
      </p:sp>
      <p:sp>
        <p:nvSpPr>
          <p:cNvPr id="98" name="PlaceHolder 2"/>
          <p:cNvSpPr>
            <a:spLocks noGrp="1"/>
          </p:cNvSpPr>
          <p:nvPr>
            <p:ph/>
          </p:nvPr>
        </p:nvSpPr>
        <p:spPr>
          <a:xfrm>
            <a:off x="504000" y="2273040"/>
            <a:ext cx="9071640" cy="4384800"/>
          </a:xfrm>
          <a:prstGeom prst="rect">
            <a:avLst/>
          </a:prstGeom>
          <a:noFill/>
          <a:ln w="0">
            <a:noFill/>
          </a:ln>
        </p:spPr>
        <p:txBody>
          <a:bodyPr lIns="0" rIns="0" tIns="0" bIns="0" anchor="t">
            <a:noAutofit/>
          </a:bodyPr>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In January, 2014, the leaders of GAStech are celebrating their new-found fortune as a result of the initial public offering of their very successful company. </a:t>
            </a:r>
            <a:endParaRPr b="0" lang="en-US" sz="2200" spc="-1" strike="noStrike">
              <a:solidFill>
                <a:srgbClr val="000000"/>
              </a:solidFill>
              <a:latin typeface="Source Sans Pro"/>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During the celebration several employees of GAStech go missing.</a:t>
            </a:r>
            <a:endParaRPr b="0" lang="en-US" sz="2200" spc="-1" strike="noStrike">
              <a:solidFill>
                <a:srgbClr val="000000"/>
              </a:solidFill>
              <a:latin typeface="Source Sans Pro"/>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In the aftermath several employees of GAStech go missing an organization known as the Protectors of Kronos (POK) is suspected.</a:t>
            </a:r>
            <a:endParaRPr b="0" lang="en-US" sz="2200" spc="-1" strike="noStrike">
              <a:solidFill>
                <a:srgbClr val="000000"/>
              </a:solidFill>
              <a:latin typeface="Source Sans Pro"/>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Can we use data science techniques to uncover oddities in employees location and shopping data. This can further inform authorities in who they need to investigate in regards to the disappearances.</a:t>
            </a:r>
            <a:endParaRPr b="0" lang="en-US" sz="2200" spc="-1" strike="noStrike">
              <a:solidFill>
                <a:srgbClr val="000000"/>
              </a:solidFill>
              <a:latin typeface="Source Sans Pro"/>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r>
              <a:rPr b="0" lang="en-US" sz="3200" spc="-1" strike="noStrike">
                <a:solidFill>
                  <a:srgbClr val="3399ff"/>
                </a:solidFill>
                <a:latin typeface="Source Sans Pro"/>
              </a:rPr>
              <a:t>Proposed Goals of Investigation</a:t>
            </a:r>
            <a:endParaRPr b="0" lang="en-US" sz="3200" spc="-1" strike="noStrike">
              <a:solidFill>
                <a:srgbClr val="3399ff"/>
              </a:solidFill>
              <a:latin typeface="Source Sans Pro"/>
            </a:endParaRPr>
          </a:p>
        </p:txBody>
      </p:sp>
      <p:sp>
        <p:nvSpPr>
          <p:cNvPr id="100" name="PlaceHolder 2"/>
          <p:cNvSpPr>
            <a:spLocks noGrp="1"/>
          </p:cNvSpPr>
          <p:nvPr>
            <p:ph/>
          </p:nvPr>
        </p:nvSpPr>
        <p:spPr>
          <a:xfrm>
            <a:off x="504000" y="2273040"/>
            <a:ext cx="9071640" cy="4384800"/>
          </a:xfrm>
          <a:prstGeom prst="rect">
            <a:avLst/>
          </a:prstGeom>
          <a:noFill/>
          <a:ln w="0">
            <a:noFill/>
          </a:ln>
        </p:spPr>
        <p:txBody>
          <a:bodyPr lIns="0" rIns="0" tIns="0" bIns="0" anchor="t">
            <a:noAutofit/>
          </a:bodyPr>
          <a:p>
            <a:pPr marL="432000" indent="-324000">
              <a:spcAft>
                <a:spcPts val="1417"/>
              </a:spcAft>
              <a:buClr>
                <a:srgbClr val="000000"/>
              </a:buClr>
              <a:buFont typeface="StarSymbol"/>
              <a:buAutoNum type="arabicParenR"/>
            </a:pPr>
            <a:r>
              <a:rPr b="0" lang="en-US" sz="2200" spc="-1" strike="noStrike">
                <a:solidFill>
                  <a:srgbClr val="000000"/>
                </a:solidFill>
                <a:latin typeface="Source Sans Pro"/>
              </a:rPr>
              <a:t>Describe common daily routines for GAStech employees. What </a:t>
            </a:r>
            <a:r>
              <a:rPr b="0" lang="en-US" sz="2200" spc="-1" strike="noStrike">
                <a:solidFill>
                  <a:srgbClr val="000000"/>
                </a:solidFill>
                <a:latin typeface="Source Sans Pro"/>
              </a:rPr>
              <a:t>does a day in the life of a typical GAStech employee look like?</a:t>
            </a:r>
            <a:endParaRPr b="0" lang="en-US" sz="2200" spc="-1" strike="noStrike">
              <a:solidFill>
                <a:srgbClr val="000000"/>
              </a:solidFill>
              <a:latin typeface="Source Sans Pro"/>
            </a:endParaRPr>
          </a:p>
          <a:p>
            <a:pPr marL="432000" indent="-324000">
              <a:spcAft>
                <a:spcPts val="1417"/>
              </a:spcAft>
              <a:buClr>
                <a:srgbClr val="000000"/>
              </a:buClr>
              <a:buFont typeface="StarSymbol"/>
              <a:buAutoNum type="arabicParenR"/>
            </a:pPr>
            <a:r>
              <a:rPr b="0" lang="en-US" sz="2200" spc="-1" strike="noStrike">
                <a:solidFill>
                  <a:srgbClr val="000000"/>
                </a:solidFill>
                <a:latin typeface="Source Sans Pro"/>
              </a:rPr>
              <a:t>Identify up to twelve unusual events or patterns that you see in </a:t>
            </a:r>
            <a:r>
              <a:rPr b="0" lang="en-US" sz="2200" spc="-1" strike="noStrike">
                <a:solidFill>
                  <a:srgbClr val="000000"/>
                </a:solidFill>
                <a:latin typeface="Source Sans Pro"/>
              </a:rPr>
              <a:t>the data.</a:t>
            </a:r>
            <a:endParaRPr b="0" lang="en-US" sz="2200" spc="-1" strike="noStrike">
              <a:solidFill>
                <a:srgbClr val="000000"/>
              </a:solidFill>
              <a:latin typeface="Source Sans Pro"/>
            </a:endParaRPr>
          </a:p>
          <a:p>
            <a:pPr marL="432000" indent="-324000">
              <a:spcAft>
                <a:spcPts val="1417"/>
              </a:spcAft>
              <a:buClr>
                <a:srgbClr val="000000"/>
              </a:buClr>
              <a:buFont typeface="StarSymbol"/>
              <a:buAutoNum type="arabicParenR"/>
            </a:pPr>
            <a:r>
              <a:rPr b="0" lang="en-US" sz="2200" spc="-1" strike="noStrike">
                <a:solidFill>
                  <a:srgbClr val="000000"/>
                </a:solidFill>
                <a:latin typeface="Source Sans Pro"/>
              </a:rPr>
              <a:t> </a:t>
            </a:r>
            <a:r>
              <a:rPr b="0" lang="en-US" sz="2200" spc="-1" strike="noStrike">
                <a:solidFill>
                  <a:srgbClr val="000000"/>
                </a:solidFill>
                <a:latin typeface="Source Sans Pro"/>
              </a:rPr>
              <a:t>Considering data is primarily spatiotemporal, describe how you </a:t>
            </a:r>
            <a:r>
              <a:rPr b="0" lang="en-US" sz="2200" spc="-1" strike="noStrike">
                <a:solidFill>
                  <a:srgbClr val="000000"/>
                </a:solidFill>
                <a:latin typeface="Source Sans Pro"/>
              </a:rPr>
              <a:t>identified and addressed the uncertainties and conflicts inherent </a:t>
            </a:r>
            <a:r>
              <a:rPr b="0" lang="en-US" sz="2200" spc="-1" strike="noStrike">
                <a:solidFill>
                  <a:srgbClr val="000000"/>
                </a:solidFill>
                <a:latin typeface="Source Sans Pro"/>
              </a:rPr>
              <a:t>in this data to reach your conclusions in questions 1 and 2.</a:t>
            </a:r>
            <a:endParaRPr b="0" lang="en-US" sz="2200" spc="-1" strike="noStrike">
              <a:solidFill>
                <a:srgbClr val="000000"/>
              </a:solidFill>
              <a:latin typeface="Source Sans Pro"/>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r>
              <a:rPr b="0" lang="en-US" sz="3200" spc="-1" strike="noStrike">
                <a:solidFill>
                  <a:srgbClr val="3399ff"/>
                </a:solidFill>
                <a:latin typeface="Source Sans Pro"/>
              </a:rPr>
              <a:t>Abila, Kronos</a:t>
            </a:r>
            <a:endParaRPr b="0" lang="en-US" sz="3200" spc="-1" strike="noStrike">
              <a:solidFill>
                <a:srgbClr val="3399ff"/>
              </a:solidFill>
              <a:latin typeface="Source Sans Pro"/>
            </a:endParaRPr>
          </a:p>
        </p:txBody>
      </p:sp>
      <p:pic>
        <p:nvPicPr>
          <p:cNvPr id="102" name="" descr=""/>
          <p:cNvPicPr/>
          <p:nvPr/>
        </p:nvPicPr>
        <p:blipFill>
          <a:blip r:embed="rId1"/>
          <a:stretch/>
        </p:blipFill>
        <p:spPr>
          <a:xfrm>
            <a:off x="444240" y="1828800"/>
            <a:ext cx="9385560" cy="5257800"/>
          </a:xfrm>
          <a:prstGeom prst="rect">
            <a:avLst/>
          </a:prstGeom>
          <a:ln w="2160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805320"/>
            <a:ext cx="9071640" cy="1262160"/>
          </a:xfrm>
          <a:prstGeom prst="rect">
            <a:avLst/>
          </a:prstGeom>
          <a:noFill/>
          <a:ln w="0">
            <a:noFill/>
          </a:ln>
        </p:spPr>
        <p:txBody>
          <a:bodyPr lIns="0" rIns="0" tIns="0" bIns="0" anchor="ctr">
            <a:noAutofit/>
          </a:bodyPr>
          <a:p>
            <a:r>
              <a:rPr b="0" lang="en-US" sz="3200" spc="-1" strike="noStrike">
                <a:solidFill>
                  <a:srgbClr val="3399ff"/>
                </a:solidFill>
                <a:latin typeface="Source Sans Pro"/>
              </a:rPr>
              <a:t>The Dataset</a:t>
            </a:r>
            <a:endParaRPr b="0" lang="en-US" sz="3200" spc="-1" strike="noStrike">
              <a:solidFill>
                <a:srgbClr val="3399ff"/>
              </a:solidFill>
              <a:latin typeface="Source Sans Pro"/>
            </a:endParaRPr>
          </a:p>
        </p:txBody>
      </p:sp>
      <p:sp>
        <p:nvSpPr>
          <p:cNvPr id="104" name="PlaceHolder 2"/>
          <p:cNvSpPr>
            <a:spLocks noGrp="1"/>
          </p:cNvSpPr>
          <p:nvPr>
            <p:ph/>
          </p:nvPr>
        </p:nvSpPr>
        <p:spPr>
          <a:xfrm>
            <a:off x="504000" y="2273040"/>
            <a:ext cx="9071640" cy="4384800"/>
          </a:xfrm>
          <a:prstGeom prst="rect">
            <a:avLst/>
          </a:prstGeom>
          <a:noFill/>
          <a:ln w="0">
            <a:noFill/>
          </a:ln>
        </p:spPr>
        <p:txBody>
          <a:bodyPr lIns="0" rIns="0" tIns="0" bIns="0" anchor="t">
            <a:noAutofit/>
          </a:bodyPr>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Dataset consisted of 4 different csv files</a:t>
            </a:r>
            <a:endParaRPr b="0" lang="en-US" sz="2200" spc="-1" strike="noStrike">
              <a:solidFill>
                <a:srgbClr val="000000"/>
              </a:solidFill>
              <a:latin typeface="Source Sans Pro"/>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Car dataset: Describing who has been assigned a company car</a:t>
            </a:r>
            <a:endParaRPr b="0" lang="en-US" sz="1800" spc="-1" strike="noStrike">
              <a:solidFill>
                <a:srgbClr val="111111"/>
              </a:solidFill>
              <a:latin typeface="Corbel"/>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GPS: latitude &amp; longitude of each car covering a two week period</a:t>
            </a:r>
            <a:endParaRPr b="0" lang="en-US" sz="1800" spc="-1" strike="noStrike">
              <a:solidFill>
                <a:srgbClr val="111111"/>
              </a:solidFill>
              <a:latin typeface="Corbel"/>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Credit Card: Purchase price, location, and time on a persons credit card </a:t>
            </a:r>
            <a:r>
              <a:rPr b="0" lang="en-US" sz="1800" spc="-1" strike="noStrike">
                <a:solidFill>
                  <a:srgbClr val="111111"/>
                </a:solidFill>
                <a:latin typeface="Corbel"/>
              </a:rPr>
              <a:t>covering a two week period</a:t>
            </a:r>
            <a:endParaRPr b="0" lang="en-US" sz="1800" spc="-1" strike="noStrike">
              <a:solidFill>
                <a:srgbClr val="111111"/>
              </a:solidFill>
              <a:latin typeface="Corbel"/>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Loyalty: Purchase price, location, and time when someone used a loyalty card </a:t>
            </a:r>
            <a:r>
              <a:rPr b="0" lang="en-US" sz="1800" spc="-1" strike="noStrike">
                <a:solidFill>
                  <a:srgbClr val="111111"/>
                </a:solidFill>
                <a:latin typeface="Corbel"/>
              </a:rPr>
              <a:t>covering a two week period</a:t>
            </a:r>
            <a:endParaRPr b="0" lang="en-US" sz="1800" spc="-1" strike="noStrike">
              <a:solidFill>
                <a:srgbClr val="111111"/>
              </a:solidFill>
              <a:latin typeface="Corbel"/>
            </a:endParaRPr>
          </a:p>
          <a:p>
            <a:pPr marL="432000" indent="-324000">
              <a:spcAft>
                <a:spcPts val="1417"/>
              </a:spcAft>
              <a:buClr>
                <a:srgbClr val="000000"/>
              </a:buClr>
              <a:buSzPct val="45000"/>
              <a:buFont typeface="Wingdings" charset="2"/>
              <a:buChar char=""/>
            </a:pPr>
            <a:r>
              <a:rPr b="0" lang="en-US" sz="2200" spc="-1" strike="noStrike">
                <a:solidFill>
                  <a:srgbClr val="000000"/>
                </a:solidFill>
                <a:latin typeface="Source Sans Pro"/>
              </a:rPr>
              <a:t>Other notable variables</a:t>
            </a:r>
            <a:endParaRPr b="0" lang="en-US" sz="2200" spc="-1" strike="noStrike">
              <a:solidFill>
                <a:srgbClr val="000000"/>
              </a:solidFill>
              <a:latin typeface="Source Sans Pro"/>
            </a:endParaRPr>
          </a:p>
          <a:p>
            <a:pPr lvl="1" marL="864000" indent="-324000">
              <a:spcAft>
                <a:spcPts val="1134"/>
              </a:spcAft>
              <a:buClr>
                <a:srgbClr val="000000"/>
              </a:buClr>
              <a:buSzPct val="75000"/>
              <a:buFont typeface="Symbol" charset="2"/>
              <a:buChar char=""/>
            </a:pPr>
            <a:r>
              <a:rPr b="0" lang="en-US" sz="1800" spc="-1" strike="noStrike">
                <a:solidFill>
                  <a:srgbClr val="111111"/>
                </a:solidFill>
                <a:latin typeface="Corbel"/>
              </a:rPr>
              <a:t>Job position type &amp; and job title in Car dataset</a:t>
            </a:r>
            <a:endParaRPr b="0" lang="en-US" sz="1800" spc="-1" strike="noStrike">
              <a:solidFill>
                <a:srgbClr val="111111"/>
              </a:solidFill>
              <a:latin typeface="Corbe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233</TotalTime>
  <Application>LibreOffice/7.3.3.2$Linux_X86_64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2022-05-19T21:26:07Z</dcterms:created>
  <dc:creator/>
  <dc:description>Background design by Yun Chao Xu. Template implementation by Xin Li. 
2013/1/9</dc:description>
  <cp:keywords>Apache OpenOffice business</cp:keywords>
  <dc:language>en-US</dc:language>
  <cp:lastModifiedBy/>
  <dcterms:modified xsi:type="dcterms:W3CDTF">2022-05-25T21:00:14Z</dcterms:modified>
  <cp:revision>11</cp:revision>
  <dc:subject>Presentation Template Design-9</dc:subject>
  <dc:title>xinxinli-blue-squares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
    <vt:lpwstr>BSD (http://templates.services.openoffice.org/bsd-license)</vt:lpwstr>
  </property>
</Properties>
</file>